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F0066"/>
    <a:srgbClr val="00FFFF"/>
    <a:srgbClr val="FCF10C"/>
    <a:srgbClr val="009900"/>
    <a:srgbClr val="CC0099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Shoe Sizes of the School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People  </c:v>
                </c:pt>
              </c:strCache>
            </c:strRef>
          </c:tx>
          <c:cat>
            <c:numRef>
              <c:f>Sheet1!$A$2:$A$18</c:f>
              <c:numCache>
                <c:formatCode>General</c:formatCode>
                <c:ptCount val="17"/>
                <c:pt idx="0">
                  <c:v>5</c:v>
                </c:pt>
                <c:pt idx="1">
                  <c:v>5.5</c:v>
                </c:pt>
                <c:pt idx="2">
                  <c:v>6</c:v>
                </c:pt>
                <c:pt idx="3">
                  <c:v>6.5</c:v>
                </c:pt>
                <c:pt idx="4">
                  <c:v>7</c:v>
                </c:pt>
                <c:pt idx="5">
                  <c:v>7.5</c:v>
                </c:pt>
                <c:pt idx="6">
                  <c:v>8</c:v>
                </c:pt>
                <c:pt idx="7">
                  <c:v>8.5</c:v>
                </c:pt>
                <c:pt idx="8">
                  <c:v>9</c:v>
                </c:pt>
                <c:pt idx="9">
                  <c:v>9.5</c:v>
                </c:pt>
                <c:pt idx="10">
                  <c:v>10</c:v>
                </c:pt>
                <c:pt idx="11">
                  <c:v>10.5</c:v>
                </c:pt>
                <c:pt idx="12">
                  <c:v>11</c:v>
                </c:pt>
                <c:pt idx="13">
                  <c:v>11.5</c:v>
                </c:pt>
                <c:pt idx="14">
                  <c:v>12</c:v>
                </c:pt>
                <c:pt idx="15">
                  <c:v>12.5</c:v>
                </c:pt>
                <c:pt idx="16">
                  <c:v>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7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</c:numCache>
            </c:numRef>
          </c:val>
        </c:ser>
        <c:dLbls/>
        <c:axId val="62829696"/>
        <c:axId val="62831232"/>
      </c:barChart>
      <c:catAx>
        <c:axId val="62829696"/>
        <c:scaling>
          <c:orientation val="minMax"/>
        </c:scaling>
        <c:axPos val="b"/>
        <c:numFmt formatCode="General" sourceLinked="1"/>
        <c:tickLblPos val="nextTo"/>
        <c:crossAx val="62831232"/>
        <c:crosses val="autoZero"/>
        <c:auto val="1"/>
        <c:lblAlgn val="ctr"/>
        <c:lblOffset val="100"/>
      </c:catAx>
      <c:valAx>
        <c:axId val="62831232"/>
        <c:scaling>
          <c:orientation val="minMax"/>
        </c:scaling>
        <c:axPos val="l"/>
        <c:majorGridlines/>
        <c:numFmt formatCode="General" sourceLinked="1"/>
        <c:tickLblPos val="nextTo"/>
        <c:crossAx val="62829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7F5F-D04F-48ED-8822-0B870FFBF496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994B-CBD2-424A-8B4A-A273A15E2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761"/>
            <a:ext cx="9144000" cy="68352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Shoe Sizes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90"/>
            <a:ext cx="9142350" cy="6857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CF10C"/>
                </a:solidFill>
              </a:rPr>
              <a:t>My Participants</a:t>
            </a:r>
            <a:endParaRPr lang="en-US" sz="6000" dirty="0">
              <a:solidFill>
                <a:srgbClr val="FCF10C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0836" y="1667163"/>
            <a:ext cx="37124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1219200"/>
            <a:ext cx="234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What’s Your Shoe Size?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3439" y="-23751"/>
            <a:ext cx="914993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3200400" cy="3429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Frequency Table</a:t>
            </a:r>
            <a:endParaRPr lang="en-US" sz="54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86400" y="0"/>
          <a:ext cx="2438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Shoe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People 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6374359"/>
              </p:ext>
            </p:extLst>
          </p:nvPr>
        </p:nvGraphicFramePr>
        <p:xfrm>
          <a:off x="762000" y="1600201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6248400"/>
            <a:ext cx="1062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Shoe Size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513410" cy="304801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6983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Mean, Median, and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Mean: </a:t>
            </a:r>
            <a:r>
              <a:rPr lang="en-US" dirty="0" smtClean="0">
                <a:solidFill>
                  <a:srgbClr val="7030A0"/>
                </a:solidFill>
              </a:rPr>
              <a:t>the average of numbers</a:t>
            </a:r>
            <a:endParaRPr lang="en-US" b="1" u="sng" dirty="0" smtClean="0">
              <a:solidFill>
                <a:srgbClr val="7030A0"/>
              </a:solidFill>
            </a:endParaRPr>
          </a:p>
          <a:p>
            <a:r>
              <a:rPr lang="en-US" b="1" u="sng" dirty="0" smtClean="0">
                <a:solidFill>
                  <a:srgbClr val="FFFF00"/>
                </a:solidFill>
              </a:rPr>
              <a:t>Median:</a:t>
            </a:r>
            <a:r>
              <a:rPr lang="en-US" dirty="0" smtClean="0">
                <a:solidFill>
                  <a:srgbClr val="FFFF00"/>
                </a:solidFill>
              </a:rPr>
              <a:t> the middle range of numbers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Mode: </a:t>
            </a:r>
            <a:r>
              <a:rPr lang="en-US" dirty="0" smtClean="0">
                <a:solidFill>
                  <a:srgbClr val="FF0000"/>
                </a:solidFill>
              </a:rPr>
              <a:t>the number that occurs most often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b="1" u="sng" dirty="0"/>
          </a:p>
        </p:txBody>
      </p:sp>
      <p:pic>
        <p:nvPicPr>
          <p:cNvPr id="5" name="Picture 4" descr="Screenshot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419475"/>
            <a:ext cx="1228725" cy="3438525"/>
          </a:xfrm>
          <a:prstGeom prst="rect">
            <a:avLst/>
          </a:prstGeom>
        </p:spPr>
      </p:pic>
      <p:pic>
        <p:nvPicPr>
          <p:cNvPr id="7" name="Picture 6" descr="Cacl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384550" y="3702050"/>
            <a:ext cx="3403600" cy="2552700"/>
          </a:xfrm>
          <a:prstGeom prst="rect">
            <a:avLst/>
          </a:prstGeom>
        </p:spPr>
      </p:pic>
      <p:pic>
        <p:nvPicPr>
          <p:cNvPr id="8" name="Picture 7" descr="Cacl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271009" y="3792991"/>
            <a:ext cx="3318324" cy="24887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400" y="4343400"/>
            <a:ext cx="1066800" cy="152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4876800"/>
            <a:ext cx="1219200" cy="228600"/>
          </a:xfrm>
          <a:prstGeom prst="rect">
            <a:avLst/>
          </a:prstGeom>
          <a:noFill/>
          <a:ln>
            <a:solidFill>
              <a:srgbClr val="FCF1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cl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271009" y="3792992"/>
            <a:ext cx="3318324" cy="24887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990"/>
            <a:ext cx="9171419" cy="6858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and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6600"/>
                </a:solidFill>
              </a:rPr>
              <a:t>Range:</a:t>
            </a:r>
            <a:r>
              <a:rPr lang="en-US" dirty="0" smtClean="0">
                <a:solidFill>
                  <a:srgbClr val="FF6600"/>
                </a:solidFill>
              </a:rPr>
              <a:t> the difference between the lowest and the highest values</a:t>
            </a:r>
            <a:endParaRPr lang="en-US" b="1" u="sng" dirty="0" smtClean="0">
              <a:solidFill>
                <a:srgbClr val="FF6600"/>
              </a:solidFill>
            </a:endParaRPr>
          </a:p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Standard Deviation: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measure on how you spread out the numbers; square root of the variance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800600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13-5 = 8</a:t>
            </a:r>
            <a:endParaRPr lang="en-US" sz="2800" dirty="0">
              <a:solidFill>
                <a:srgbClr val="FF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510429" y="4037870"/>
            <a:ext cx="3042165" cy="22816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05400" y="5178682"/>
            <a:ext cx="1905000" cy="231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983" y="0"/>
            <a:ext cx="921738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&amp; Whisker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Box </a:t>
            </a:r>
            <a:r>
              <a:rPr lang="en-US" b="1" u="sng" dirty="0"/>
              <a:t>&amp; Whisker Plot:  </a:t>
            </a:r>
            <a:r>
              <a:rPr lang="en-US" dirty="0"/>
              <a:t>a graphic way to display the </a:t>
            </a:r>
            <a:r>
              <a:rPr lang="en-US" dirty="0">
                <a:solidFill>
                  <a:srgbClr val="00FFFF"/>
                </a:solidFill>
              </a:rPr>
              <a:t>median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quartiles</a:t>
            </a:r>
            <a:r>
              <a:rPr lang="en-US" dirty="0"/>
              <a:t>, and </a:t>
            </a:r>
            <a:r>
              <a:rPr lang="en-US" dirty="0">
                <a:solidFill>
                  <a:srgbClr val="00FF00"/>
                </a:solidFill>
              </a:rPr>
              <a:t>extremes</a:t>
            </a:r>
            <a:r>
              <a:rPr lang="en-US" dirty="0"/>
              <a:t> of a data set on a number line to show the distribution of the data.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723904"/>
            <a:ext cx="3810532" cy="2400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10125" y="4105275"/>
            <a:ext cx="2971800" cy="2228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3733800"/>
            <a:ext cx="457200" cy="2286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266" y="3848100"/>
            <a:ext cx="533134" cy="1143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934117"/>
            <a:ext cx="914400" cy="17128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5334000"/>
            <a:ext cx="809625" cy="2286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3733800"/>
            <a:ext cx="609866" cy="2286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5105400"/>
            <a:ext cx="914400" cy="2286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733800"/>
            <a:ext cx="533400" cy="228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4724400"/>
            <a:ext cx="914400" cy="20971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5562600"/>
            <a:ext cx="1066800" cy="1524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19400" y="3848100"/>
            <a:ext cx="533400" cy="1143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33550" y="5162550"/>
            <a:ext cx="114300" cy="17145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5075959"/>
            <a:ext cx="152400" cy="19050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94017" y="5034004"/>
            <a:ext cx="0" cy="428542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95600" y="5034004"/>
            <a:ext cx="0" cy="428542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62200" y="4934117"/>
            <a:ext cx="0" cy="514183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457200"/>
            <a:ext cx="6781800" cy="731838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Conclusion????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  <a:solidFill>
            <a:srgbClr val="00FF00"/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In Lake Shore High School the most common </a:t>
            </a:r>
            <a:r>
              <a:rPr lang="en-US" dirty="0">
                <a:solidFill>
                  <a:srgbClr val="FF0066"/>
                </a:solidFill>
              </a:rPr>
              <a:t>shoe size  10.5. With a close second at size 7</a:t>
            </a:r>
            <a:r>
              <a:rPr lang="en-US" dirty="0" smtClean="0">
                <a:solidFill>
                  <a:srgbClr val="FF0066"/>
                </a:solidFill>
              </a:rPr>
              <a:t>.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4697</TotalTime>
  <Words>182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Shoe Sizes </vt:lpstr>
      <vt:lpstr>My Participants</vt:lpstr>
      <vt:lpstr>Frequency Table</vt:lpstr>
      <vt:lpstr>Bar Graph</vt:lpstr>
      <vt:lpstr>Mean, Median, and Mode</vt:lpstr>
      <vt:lpstr>Range and Standard Deviation</vt:lpstr>
      <vt:lpstr>Box &amp; Whisker Plot</vt:lpstr>
      <vt:lpstr>Conclusion????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 Sizes</dc:title>
  <dc:creator>kiaravenegas</dc:creator>
  <cp:lastModifiedBy>jdimarzio</cp:lastModifiedBy>
  <cp:revision>20</cp:revision>
  <dcterms:created xsi:type="dcterms:W3CDTF">2014-09-29T16:08:24Z</dcterms:created>
  <dcterms:modified xsi:type="dcterms:W3CDTF">2014-11-25T14:36:09Z</dcterms:modified>
</cp:coreProperties>
</file>