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6" r:id="rId3"/>
    <p:sldId id="262" r:id="rId4"/>
    <p:sldId id="257" r:id="rId5"/>
    <p:sldId id="260" r:id="rId6"/>
    <p:sldId id="261" r:id="rId7"/>
    <p:sldId id="258" r:id="rId8"/>
    <p:sldId id="259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-114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33159424516379898"/>
          <c:y val="0.26093457943925297"/>
          <c:w val="0.66840575483620102"/>
          <c:h val="0.739065420560747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3095238095238049"/>
          <c:y val="0.85981342006162276"/>
          <c:w val="0.36904761904761951"/>
          <c:h val="8.4717562478603486E-2"/>
        </c:manualLayout>
      </c:layout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hape val="box"/>
        <c:axId val="139497856"/>
        <c:axId val="139499392"/>
        <c:axId val="0"/>
      </c:bar3DChart>
      <c:catAx>
        <c:axId val="139497856"/>
        <c:scaling>
          <c:orientation val="minMax"/>
        </c:scaling>
        <c:axPos val="b"/>
        <c:tickLblPos val="nextTo"/>
        <c:crossAx val="139499392"/>
        <c:crosses val="autoZero"/>
        <c:auto val="1"/>
        <c:lblAlgn val="ctr"/>
        <c:lblOffset val="100"/>
      </c:catAx>
      <c:valAx>
        <c:axId val="139499392"/>
        <c:scaling>
          <c:orientation val="minMax"/>
        </c:scaling>
        <c:axPos val="l"/>
        <c:majorGridlines/>
        <c:numFmt formatCode="General" sourceLinked="1"/>
        <c:tickLblPos val="nextTo"/>
        <c:crossAx val="13949785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marker val="1"/>
        <c:axId val="141437184"/>
        <c:axId val="141447168"/>
      </c:lineChart>
      <c:catAx>
        <c:axId val="141437184"/>
        <c:scaling>
          <c:orientation val="minMax"/>
        </c:scaling>
        <c:axPos val="b"/>
        <c:tickLblPos val="nextTo"/>
        <c:crossAx val="141447168"/>
        <c:crosses val="autoZero"/>
        <c:auto val="1"/>
        <c:lblAlgn val="ctr"/>
        <c:lblOffset val="100"/>
      </c:catAx>
      <c:valAx>
        <c:axId val="141447168"/>
        <c:scaling>
          <c:orientation val="minMax"/>
        </c:scaling>
        <c:axPos val="l"/>
        <c:majorGridlines/>
        <c:numFmt formatCode="General" sourceLinked="1"/>
        <c:tickLblPos val="nextTo"/>
        <c:crossAx val="141437184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E2D429-2561-45F5-A74A-983215A7934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E8A15F5-16CD-43CC-893B-AE6FD85CE57F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Discuss any questions</a:t>
            </a:r>
            <a:r>
              <a:rPr lang="en-US" baseline="0" dirty="0" smtClean="0"/>
              <a:t> that come up because of this question-the idea is that you have to do some form of data collection in order to figure out how many shirts and what sizes </a:t>
            </a:r>
            <a:r>
              <a:rPr lang="en-US" baseline="0" smtClean="0"/>
              <a:t>you will sell.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8A15F5-16CD-43CC-893B-AE6FD85CE57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894516-AB8D-4306-A2CC-668A17F5F9DF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learn how to calculate interest for loans, investments (money market, cd’s, retirement) and also how to calculate the monthly interest on credit cards.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7B850B-BC9A-4382-BD45-F740C6392B7F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There are many methods to use in voting:  Borda Count , pairwise, </a:t>
            </a:r>
            <a:r>
              <a:rPr lang="en-US" dirty="0" smtClean="0"/>
              <a:t>plurality </a:t>
            </a:r>
            <a:r>
              <a:rPr lang="en-US" dirty="0"/>
              <a:t>method.  The result can be different will each method.  Defects will occur in each.  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FA4519-231C-43D3-96BB-71D8C826312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United Nations Security Council is made up of 5 permanent members (US, Great Britain, France, China and Russia) and 10 nonpermanent members.  Their voting can be represented by sets.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2B76F-28CD-4CDE-A7FF-8C471C6E3ED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647435-3BD6-4823-8B25-8A8AE52EBB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6E161-FBE3-41F9-8E93-1964003C28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25248-8046-445D-9A2A-57152061A17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C73718-64AF-418D-9EF9-B0F303B9009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8EEBC-D8F1-4665-8231-21A6BF85505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CC0B0C-E579-4409-AB5C-5FFC847C536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98F9E7-66C3-48B4-BEDB-0FED652A4A8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F82A65-57B9-4F28-8A4B-B2CFF5FC77E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33888-521E-4DDD-B4B5-3FA0046B74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77B578-E22B-4E35-A423-B4C511C3EBD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 advClick="0" advTm="15000">
    <p:cove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204C4E-F0E7-49CA-A936-7382D301BE6D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5000">
    <p:cover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tats t-shir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43600" y="381001"/>
            <a:ext cx="2733675" cy="2590800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609600"/>
            <a:ext cx="50292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T-Shirt Question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Suppose you decide to sell commemorative t-shirts at your town’s centennial picnic.  </a:t>
            </a:r>
            <a:r>
              <a:rPr lang="en-US" dirty="0" smtClean="0"/>
              <a:t>You know you can make a tidy profit, but only if you can sell most of your supply of shirts, because your supplier will not buy them back.  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How many shirts can you reasonably plan on selling? 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 advClick="0"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7772400" cy="3200400"/>
          </a:xfrm>
        </p:spPr>
        <p:txBody>
          <a:bodyPr/>
          <a:lstStyle/>
          <a:p>
            <a:r>
              <a:rPr lang="en-US" sz="5400" dirty="0"/>
              <a:t>Welcome to</a:t>
            </a:r>
            <a:br>
              <a:rPr lang="en-US" sz="5400" dirty="0"/>
            </a:br>
            <a:r>
              <a:rPr lang="en-US" sz="5400" dirty="0" smtClean="0"/>
              <a:t>Probability and Statistics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 smtClean="0"/>
              <a:t> </a:t>
            </a: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dirty="0"/>
              <a:t>Ms. </a:t>
            </a:r>
            <a:r>
              <a:rPr lang="en-US" sz="5400" dirty="0" smtClean="0"/>
              <a:t>Phillips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1" y="7391399"/>
          <a:ext cx="1041400" cy="18348960"/>
        </p:xfrm>
        <a:graphic>
          <a:graphicData uri="http://schemas.openxmlformats.org/drawingml/2006/table">
            <a:tbl>
              <a:tblPr/>
              <a:tblGrid>
                <a:gridCol w="208280"/>
                <a:gridCol w="208280"/>
                <a:gridCol w="208280"/>
                <a:gridCol w="208280"/>
                <a:gridCol w="208280"/>
              </a:tblGrid>
              <a:tr h="5449946">
                <a:tc>
                  <a:txBody>
                    <a:bodyPr/>
                    <a:lstStyle/>
                    <a:p>
                      <a:pPr algn="l"/>
                      <a:r>
                        <a:rPr lang="en-US" b="1" u="sng" dirty="0">
                          <a:solidFill>
                            <a:srgbClr val="800000"/>
                          </a:solidFill>
                        </a:rPr>
                        <a:t>$1 Million to $2 Million</a:t>
                      </a:r>
                      <a:endParaRPr lang="en-US" dirty="0"/>
                    </a:p>
                    <a:p>
                      <a:r>
                        <a:rPr lang="en-US" sz="800" u="sng" dirty="0">
                          <a:latin typeface="arial"/>
                        </a:rPr>
                        <a:t>Monthly </a:t>
                      </a:r>
                      <a:r>
                        <a:rPr lang="en-US" sz="800" b="1" u="sng" dirty="0">
                          <a:latin typeface="arial"/>
                        </a:rPr>
                        <a:t>Contribution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/>
                      </a:endParaRPr>
                    </a:p>
                    <a:p>
                      <a:pPr algn="l"/>
                      <a:r>
                        <a:rPr lang="en-US" sz="800" u="sng" dirty="0">
                          <a:latin typeface="arial"/>
                        </a:rPr>
                        <a:t>8% Return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latin typeface="arial"/>
                      </a:endParaRPr>
                    </a:p>
                    <a:p>
                      <a:pPr algn="l"/>
                      <a:r>
                        <a:rPr lang="en-US" sz="800" u="sng" dirty="0">
                          <a:latin typeface="arial"/>
                        </a:rPr>
                        <a:t>9% Return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C9"/>
                    </a:solidFill>
                  </a:tcPr>
                </a:tc>
              </a:tr>
              <a:tr h="15310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$100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8.6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7.7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 years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6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$250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1086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$500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8953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$1,000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31089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$1,291.66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533400"/>
            <a:ext cx="8382000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does an </a:t>
            </a:r>
            <a:r>
              <a:rPr lang="en-US" sz="32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insurance company </a:t>
            </a: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figure rates?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a warranty is determined.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does Lay’s potato chip company use the normal distribution.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Is a survey question fair?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percentage of women fall into an early pregnancy.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Why how far apart data are spread means more than the center.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 you have better odds at roulette or black jack?</a:t>
            </a:r>
          </a:p>
          <a:p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What are the odds for a full house in poker.</a:t>
            </a:r>
          </a:p>
        </p:txBody>
      </p:sp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14 Descriptive Statistics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Organizing and visualizing data</a:t>
            </a:r>
          </a:p>
          <a:p>
            <a:r>
              <a:rPr lang="en-US" dirty="0" smtClean="0"/>
              <a:t>Measures of central tendency</a:t>
            </a:r>
            <a:endParaRPr lang="en-US" dirty="0"/>
          </a:p>
          <a:p>
            <a:r>
              <a:rPr lang="en-US" dirty="0" smtClean="0"/>
              <a:t>Measures of dispersion</a:t>
            </a:r>
            <a:endParaRPr lang="en-US" dirty="0"/>
          </a:p>
          <a:p>
            <a:r>
              <a:rPr lang="en-US" dirty="0" smtClean="0"/>
              <a:t>The normal distribution</a:t>
            </a:r>
            <a:endParaRPr lang="en-US" dirty="0"/>
          </a:p>
        </p:txBody>
      </p:sp>
      <p:graphicFrame>
        <p:nvGraphicFramePr>
          <p:cNvPr id="5" name="Chart 4"/>
          <p:cNvGraphicFramePr/>
          <p:nvPr/>
        </p:nvGraphicFramePr>
        <p:xfrm>
          <a:off x="6553200" y="1600200"/>
          <a:ext cx="1600200" cy="152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/>
          <p:cNvGraphicFramePr/>
          <p:nvPr/>
        </p:nvGraphicFramePr>
        <p:xfrm>
          <a:off x="5181600" y="3886200"/>
          <a:ext cx="22098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/>
          <p:cNvGraphicFramePr/>
          <p:nvPr/>
        </p:nvGraphicFramePr>
        <p:xfrm>
          <a:off x="685800" y="4495800"/>
          <a:ext cx="2438400" cy="160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will you learn?</a:t>
            </a:r>
            <a:r>
              <a:rPr lang="en-US" dirty="0"/>
              <a:t>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difference between a sample and population</a:t>
            </a:r>
          </a:p>
          <a:p>
            <a:r>
              <a:rPr lang="en-US" dirty="0" smtClean="0"/>
              <a:t>What a bias looks like.</a:t>
            </a:r>
          </a:p>
          <a:p>
            <a:r>
              <a:rPr lang="en-US" dirty="0" smtClean="0"/>
              <a:t>Organizing frequency tables.</a:t>
            </a:r>
          </a:p>
          <a:p>
            <a:r>
              <a:rPr lang="en-US" dirty="0" smtClean="0"/>
              <a:t>Visualizing data</a:t>
            </a:r>
          </a:p>
          <a:p>
            <a:r>
              <a:rPr lang="en-US" dirty="0" smtClean="0"/>
              <a:t>What do mean, median and mode really mean.</a:t>
            </a:r>
          </a:p>
          <a:p>
            <a:endParaRPr lang="en-US" dirty="0"/>
          </a:p>
        </p:txBody>
      </p:sp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to compare data.</a:t>
            </a:r>
          </a:p>
          <a:p>
            <a:r>
              <a:rPr lang="en-US" dirty="0" smtClean="0"/>
              <a:t>How to use the 5 number summary</a:t>
            </a:r>
          </a:p>
          <a:p>
            <a:r>
              <a:rPr lang="en-US" dirty="0" smtClean="0"/>
              <a:t>What are range and standard deviation.</a:t>
            </a:r>
          </a:p>
          <a:p>
            <a:r>
              <a:rPr lang="en-US" dirty="0" smtClean="0"/>
              <a:t>Coefficient of variation</a:t>
            </a:r>
          </a:p>
          <a:p>
            <a:r>
              <a:rPr lang="en-US" dirty="0" smtClean="0"/>
              <a:t>What are the properties of a normal curve.</a:t>
            </a:r>
          </a:p>
          <a:p>
            <a:r>
              <a:rPr lang="en-US" dirty="0" smtClean="0"/>
              <a:t>Raw and z-scores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12 Counting</a:t>
            </a:r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Introduction to counting methods</a:t>
            </a:r>
            <a:endParaRPr lang="en-US" dirty="0"/>
          </a:p>
          <a:p>
            <a:r>
              <a:rPr lang="en-US" dirty="0" smtClean="0"/>
              <a:t>The fundamental counting principle.</a:t>
            </a:r>
            <a:endParaRPr lang="en-US" dirty="0"/>
          </a:p>
          <a:p>
            <a:r>
              <a:rPr lang="en-US" dirty="0" smtClean="0"/>
              <a:t>Permutations</a:t>
            </a:r>
          </a:p>
          <a:p>
            <a:r>
              <a:rPr lang="en-US" dirty="0" smtClean="0"/>
              <a:t>Combinations</a:t>
            </a:r>
            <a:endParaRPr lang="en-US" dirty="0"/>
          </a:p>
          <a:p>
            <a:endParaRPr lang="en-US" dirty="0"/>
          </a:p>
        </p:txBody>
      </p:sp>
      <p:pic>
        <p:nvPicPr>
          <p:cNvPr id="1026" name="Picture 2" descr="C:\Documents and Settings\Compaq_Administrator\Local Settings\Temporary Internet Files\Content.IE5\C9MZ016N\MPj0438759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29000" y="3810000"/>
            <a:ext cx="1763078" cy="2468721"/>
          </a:xfrm>
          <a:prstGeom prst="rect">
            <a:avLst/>
          </a:prstGeom>
          <a:noFill/>
        </p:spPr>
      </p:pic>
      <p:pic>
        <p:nvPicPr>
          <p:cNvPr id="1027" name="Picture 3" descr="C:\Documents and Settings\Compaq_Administrator\Local Settings\Temporary Internet Files\Content.IE5\S5WN07WV\MCj01497310000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24600" y="4114800"/>
            <a:ext cx="1610008" cy="2139636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 Probability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1524000"/>
          </a:xfrm>
        </p:spPr>
        <p:txBody>
          <a:bodyPr/>
          <a:lstStyle/>
          <a:p>
            <a:r>
              <a:rPr lang="en-US" dirty="0" smtClean="0"/>
              <a:t>Basics of probability theory</a:t>
            </a:r>
            <a:endParaRPr lang="en-US" dirty="0"/>
          </a:p>
          <a:p>
            <a:r>
              <a:rPr lang="en-US" dirty="0" smtClean="0"/>
              <a:t>What is the expected value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2050" name="Picture 2" descr="C:\Documents and Settings\Compaq_Administrator\Local Settings\Temporary Internet Files\Content.IE5\S5IZSHQ7\MCj044038300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733800"/>
            <a:ext cx="2743200" cy="2743200"/>
          </a:xfrm>
          <a:prstGeom prst="rect">
            <a:avLst/>
          </a:prstGeom>
          <a:noFill/>
        </p:spPr>
      </p:pic>
      <p:pic>
        <p:nvPicPr>
          <p:cNvPr id="2051" name="Picture 3" descr="C:\Documents and Settings\Compaq_Administrator\Local Settings\Temporary Internet Files\Content.IE5\SXY3O5A3\MPj0438684000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00" y="1524000"/>
            <a:ext cx="2857500" cy="1905000"/>
          </a:xfrm>
          <a:prstGeom prst="rect">
            <a:avLst/>
          </a:prstGeom>
          <a:noFill/>
        </p:spPr>
      </p:pic>
      <p:pic>
        <p:nvPicPr>
          <p:cNvPr id="2052" name="Picture 4" descr="C:\Documents and Settings\Compaq_Administrator\Local Settings\Temporary Internet Files\Content.IE5\I5GVUF2B\MPj043312600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267200"/>
            <a:ext cx="2971800" cy="1766098"/>
          </a:xfrm>
          <a:prstGeom prst="rect">
            <a:avLst/>
          </a:prstGeom>
          <a:noFill/>
        </p:spPr>
      </p:pic>
      <p:pic>
        <p:nvPicPr>
          <p:cNvPr id="2053" name="Picture 5" descr="C:\Documents and Settings\Compaq_Administrator\Local Settings\Temporary Internet Files\Content.IE5\9OKV91KH\MPj04225640000[1]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934200" y="4648200"/>
            <a:ext cx="1752600" cy="1166574"/>
          </a:xfrm>
          <a:prstGeom prst="rect">
            <a:avLst/>
          </a:prstGeom>
          <a:noFill/>
        </p:spPr>
      </p:pic>
    </p:spTree>
  </p:cSld>
  <p:clrMapOvr>
    <a:masterClrMapping/>
  </p:clrMapOvr>
  <p:transition spd="med" advClick="0" advTm="1500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434</Words>
  <Application>Microsoft Office PowerPoint</Application>
  <PresentationFormat>On-screen Show (4:3)</PresentationFormat>
  <Paragraphs>75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T-Shirt Question</vt:lpstr>
      <vt:lpstr>Welcome to Probability and Statistics    Ms. Phillips </vt:lpstr>
      <vt:lpstr>Slide 3</vt:lpstr>
      <vt:lpstr>Chapter 14 Descriptive Statistics</vt:lpstr>
      <vt:lpstr>What will you learn? </vt:lpstr>
      <vt:lpstr>Slide 6</vt:lpstr>
      <vt:lpstr>Chapter 12 Counting</vt:lpstr>
      <vt:lpstr>Chapter 13 Probability</vt:lpstr>
    </vt:vector>
  </TitlesOfParts>
  <Company>Lake Shore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Data Analysis/Probability and  Statistics  Ms. Jones </dc:title>
  <dc:creator>Lake Shore High School</dc:creator>
  <cp:lastModifiedBy>jphillips</cp:lastModifiedBy>
  <cp:revision>26</cp:revision>
  <dcterms:created xsi:type="dcterms:W3CDTF">2006-08-31T21:49:04Z</dcterms:created>
  <dcterms:modified xsi:type="dcterms:W3CDTF">2014-03-20T16:30:41Z</dcterms:modified>
</cp:coreProperties>
</file>