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7AAD5-09E2-4900-990B-D7D1B1D8E838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DE58B-E228-4608-81D9-8FE582BEF9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dirty="0" smtClean="0">
                <a:latin typeface="Aharoni" pitchFamily="2" charset="-79"/>
                <a:cs typeface="Aharoni" pitchFamily="2" charset="-79"/>
              </a:rPr>
              <a:t>Guided </a:t>
            </a:r>
            <a:r>
              <a:rPr lang="en-US" sz="8800" dirty="0" err="1" smtClean="0">
                <a:latin typeface="Aharoni" pitchFamily="2" charset="-79"/>
                <a:cs typeface="Aharoni" pitchFamily="2" charset="-79"/>
              </a:rPr>
              <a:t>Notecards</a:t>
            </a:r>
            <a:endParaRPr lang="en-US" sz="8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00600"/>
            <a:ext cx="6400800" cy="8382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Distributing, Sets of Numbers, Properties of Real Numbers</a:t>
            </a:r>
            <a:endPara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#4 -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u="sng" dirty="0"/>
              <a:t>a</a:t>
            </a:r>
            <a:r>
              <a:rPr lang="en-US" sz="8800" u="sng" dirty="0" smtClean="0"/>
              <a:t>-b</a:t>
            </a:r>
            <a:r>
              <a:rPr lang="en-US" sz="8800" dirty="0" smtClean="0"/>
              <a:t> = </a:t>
            </a:r>
            <a:r>
              <a:rPr lang="en-US" sz="8800" u="sng" dirty="0" smtClean="0"/>
              <a:t>a</a:t>
            </a:r>
            <a:r>
              <a:rPr lang="en-US" sz="8800" dirty="0" smtClean="0"/>
              <a:t>  -  </a:t>
            </a:r>
            <a:r>
              <a:rPr lang="en-US" sz="8800" u="sng" dirty="0" smtClean="0"/>
              <a:t>b</a:t>
            </a:r>
          </a:p>
          <a:p>
            <a:pPr>
              <a:buNone/>
            </a:pPr>
            <a:r>
              <a:rPr lang="en-US" sz="8800" dirty="0" smtClean="0"/>
              <a:t>  c	   </a:t>
            </a:r>
            <a:r>
              <a:rPr lang="en-US" sz="8800" dirty="0" err="1" smtClean="0"/>
              <a:t>c</a:t>
            </a:r>
            <a:r>
              <a:rPr lang="en-US" sz="8800" dirty="0" smtClean="0"/>
              <a:t>	</a:t>
            </a:r>
            <a:r>
              <a:rPr lang="en-US" sz="8800" dirty="0"/>
              <a:t> </a:t>
            </a:r>
            <a:r>
              <a:rPr lang="en-US" sz="8800" dirty="0" smtClean="0"/>
              <a:t>  </a:t>
            </a:r>
            <a:r>
              <a:rPr lang="en-US" sz="8800" dirty="0" err="1" smtClean="0"/>
              <a:t>c</a:t>
            </a:r>
            <a:endParaRPr lang="en-US" sz="8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90600" y="0"/>
            <a:ext cx="7924800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Sets of Numbers</a:t>
            </a:r>
          </a:p>
          <a:p>
            <a:endParaRPr lang="en-US" sz="5400" dirty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Natural Numbers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Whole Numbers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Integers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Rational Numbers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Irrational Numbers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Real Numbers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Closure</a:t>
            </a: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8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#5 -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Natural numbers</a:t>
            </a:r>
            <a:endParaRPr lang="en-US" sz="8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#5 -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{1, 2, 3, 4, 5, …}</a:t>
            </a:r>
          </a:p>
          <a:p>
            <a:pPr>
              <a:buNone/>
            </a:pPr>
            <a:r>
              <a:rPr lang="en-US" sz="6000" dirty="0" smtClean="0"/>
              <a:t>*counting…</a:t>
            </a:r>
            <a:endParaRPr lang="en-US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#6 -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Whole numbers</a:t>
            </a:r>
            <a:endParaRPr lang="en-US" sz="8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#6 -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{0, 1, 2, 3, 4,  …}</a:t>
            </a:r>
            <a:endParaRPr lang="en-US" sz="8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#7 -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Integers</a:t>
            </a:r>
            <a:endParaRPr lang="en-US" sz="8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#7 -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/>
              <a:t>{…, -2, -1, 0, 1, 2, …}</a:t>
            </a:r>
          </a:p>
          <a:p>
            <a:pPr>
              <a:buNone/>
            </a:pPr>
            <a:r>
              <a:rPr lang="en-US" sz="6000" dirty="0" smtClean="0"/>
              <a:t>*number line</a:t>
            </a:r>
            <a:endParaRPr lang="en-US" sz="6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#8 -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Rational numbers</a:t>
            </a:r>
            <a:endParaRPr lang="en-US" sz="8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#8 -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8800" dirty="0" smtClean="0"/>
              <a:t>A quotient of 2 integers, a decimal value that stops or repeats</a:t>
            </a:r>
            <a:endParaRPr lang="en-US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1066800"/>
            <a:ext cx="8686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smtClean="0">
                <a:latin typeface="Aharoni" pitchFamily="2" charset="-79"/>
                <a:cs typeface="Aharoni" pitchFamily="2" charset="-79"/>
              </a:rPr>
              <a:t>Distributing</a:t>
            </a:r>
          </a:p>
          <a:p>
            <a:endParaRPr lang="en-US" sz="9600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Distributive Property of Multiplication over Addition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Distributive Property of Multiplication over Subtraction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Distributive Property of Division over Addition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Distributive Property of Division over Subtraction</a:t>
            </a: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8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#9 -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38400"/>
            <a:ext cx="88392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Irrational numbers</a:t>
            </a:r>
            <a:endParaRPr lang="en-US" sz="8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#9 -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8800" dirty="0" smtClean="0"/>
              <a:t>A decimal value that never stops and never repeats (ex. ∏)</a:t>
            </a:r>
            <a:endParaRPr lang="en-US" sz="8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#10 -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Real Numbers</a:t>
            </a:r>
            <a:endParaRPr lang="en-US" sz="8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#10 -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8800" dirty="0" smtClean="0"/>
              <a:t>The union of rational and irrational numbers</a:t>
            </a:r>
            <a:endParaRPr lang="en-US" sz="8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#11 -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Closure</a:t>
            </a:r>
            <a:endParaRPr lang="en-US" sz="8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#11 -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3434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8800" dirty="0" smtClean="0"/>
              <a:t>Add/Subtract/Multiply/Divide 2 numbers from a specific set, the answer is also from that set.</a:t>
            </a:r>
          </a:p>
          <a:p>
            <a:pPr>
              <a:buNone/>
            </a:pPr>
            <a:endParaRPr lang="en-US" sz="8800" dirty="0"/>
          </a:p>
          <a:p>
            <a:pPr>
              <a:buNone/>
            </a:pPr>
            <a:r>
              <a:rPr lang="en-US" sz="6500" dirty="0" smtClean="0"/>
              <a:t>Ex: 2 + 3 = 5 (natural + natural = natural)</a:t>
            </a:r>
            <a:endParaRPr lang="en-US" sz="65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"/>
            <a:ext cx="8534400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800" dirty="0" smtClean="0">
                <a:latin typeface="Aharoni" pitchFamily="2" charset="-79"/>
                <a:cs typeface="Aharoni" pitchFamily="2" charset="-79"/>
              </a:rPr>
              <a:t>Properties of Real Numbers</a:t>
            </a:r>
          </a:p>
          <a:p>
            <a:endParaRPr lang="en-US" sz="800" dirty="0">
              <a:latin typeface="Aharoni" pitchFamily="2" charset="-79"/>
              <a:cs typeface="Aharoni" pitchFamily="2" charset="-79"/>
            </a:endParaRP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Additive Identity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Multiplicative Identity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Additive Inverse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Multiplicative Inverse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Commutative Property of Addition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Commutative Property of Multiplication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Associative Property of Addition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Associative Property of Multiplication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Reflexive Property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Symmetric Property</a:t>
            </a:r>
          </a:p>
          <a:p>
            <a:r>
              <a:rPr lang="en-US" sz="2400" dirty="0" smtClean="0">
                <a:latin typeface="Aharoni" pitchFamily="2" charset="-79"/>
                <a:cs typeface="Aharoni" pitchFamily="2" charset="-79"/>
              </a:rPr>
              <a:t>Transitive Property</a:t>
            </a:r>
          </a:p>
          <a:p>
            <a:endParaRPr lang="en-US" sz="24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2800" dirty="0" smtClean="0">
              <a:latin typeface="Aharoni" pitchFamily="2" charset="-79"/>
              <a:cs typeface="Aharoni" pitchFamily="2" charset="-79"/>
            </a:endParaRPr>
          </a:p>
          <a:p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#12 -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Additive </a:t>
            </a:r>
            <a:r>
              <a:rPr lang="en-US" sz="8800" dirty="0" smtClean="0">
                <a:solidFill>
                  <a:srgbClr val="FF0000"/>
                </a:solidFill>
              </a:rPr>
              <a:t>Identity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#12 -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>
                <a:solidFill>
                  <a:srgbClr val="FF0000"/>
                </a:solidFill>
              </a:rPr>
              <a:t>a</a:t>
            </a:r>
            <a:r>
              <a:rPr lang="en-US" sz="8800" dirty="0" smtClean="0"/>
              <a:t> + 0 = </a:t>
            </a:r>
            <a:r>
              <a:rPr lang="en-US" sz="8800" dirty="0" smtClean="0">
                <a:solidFill>
                  <a:srgbClr val="FF0000"/>
                </a:solidFill>
              </a:rPr>
              <a:t>a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#13 -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Multiplicative </a:t>
            </a:r>
            <a:r>
              <a:rPr lang="en-US" sz="8800" dirty="0" smtClean="0">
                <a:solidFill>
                  <a:srgbClr val="FF0000"/>
                </a:solidFill>
              </a:rPr>
              <a:t>Identity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Distributive property of multiplication over addition</a:t>
            </a:r>
            <a:endParaRPr lang="en-US" sz="6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#13 -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>
                <a:solidFill>
                  <a:srgbClr val="FF0000"/>
                </a:solidFill>
              </a:rPr>
              <a:t>a</a:t>
            </a:r>
            <a:r>
              <a:rPr lang="en-US" sz="8800" dirty="0" smtClean="0"/>
              <a:t> x 1 = </a:t>
            </a:r>
            <a:r>
              <a:rPr lang="en-US" sz="8800" dirty="0" smtClean="0">
                <a:solidFill>
                  <a:srgbClr val="FF0000"/>
                </a:solidFill>
              </a:rPr>
              <a:t>a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#14 -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Additive </a:t>
            </a:r>
            <a:r>
              <a:rPr lang="en-US" sz="8800" dirty="0" smtClean="0">
                <a:solidFill>
                  <a:schemeClr val="tx2"/>
                </a:solidFill>
              </a:rPr>
              <a:t>Inverse</a:t>
            </a:r>
            <a:endParaRPr lang="en-US" sz="8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#14 -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>
                <a:solidFill>
                  <a:schemeClr val="tx2"/>
                </a:solidFill>
              </a:rPr>
              <a:t>a</a:t>
            </a:r>
            <a:r>
              <a:rPr lang="en-US" sz="8800" dirty="0" smtClean="0"/>
              <a:t> + </a:t>
            </a:r>
            <a:r>
              <a:rPr lang="en-US" sz="8800" dirty="0" smtClean="0">
                <a:solidFill>
                  <a:schemeClr val="tx2"/>
                </a:solidFill>
              </a:rPr>
              <a:t>- a</a:t>
            </a:r>
            <a:r>
              <a:rPr lang="en-US" sz="8800" dirty="0" smtClean="0"/>
              <a:t> = 0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#15 -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Multiplicative </a:t>
            </a:r>
            <a:r>
              <a:rPr lang="en-US" sz="8000" dirty="0" smtClean="0">
                <a:solidFill>
                  <a:schemeClr val="tx2"/>
                </a:solidFill>
              </a:rPr>
              <a:t>Inverse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15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>
                <a:solidFill>
                  <a:schemeClr val="tx2"/>
                </a:solidFill>
              </a:rPr>
              <a:t>a</a:t>
            </a:r>
            <a:r>
              <a:rPr lang="en-US" sz="8800" dirty="0" smtClean="0"/>
              <a:t> x </a:t>
            </a:r>
            <a:r>
              <a:rPr lang="en-US" sz="8800" dirty="0" smtClean="0">
                <a:solidFill>
                  <a:schemeClr val="tx2"/>
                </a:solidFill>
              </a:rPr>
              <a:t>1/a</a:t>
            </a:r>
            <a:r>
              <a:rPr lang="en-US" sz="8800" dirty="0" smtClean="0"/>
              <a:t> = 2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16 </a:t>
            </a:r>
            <a:r>
              <a:rPr lang="en-US" u="sng" dirty="0" smtClean="0"/>
              <a:t>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Commutative Property of Addition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16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362200"/>
            <a:ext cx="6096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a</a:t>
            </a:r>
            <a:r>
              <a:rPr lang="en-US" sz="8000" dirty="0" smtClean="0"/>
              <a:t> + b </a:t>
            </a:r>
            <a:r>
              <a:rPr lang="en-US" sz="8000" dirty="0" smtClean="0">
                <a:solidFill>
                  <a:srgbClr val="FF0000"/>
                </a:solidFill>
              </a:rPr>
              <a:t>=</a:t>
            </a:r>
            <a:r>
              <a:rPr lang="en-US" sz="8000" dirty="0" smtClean="0"/>
              <a:t> b + a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17 </a:t>
            </a:r>
            <a:r>
              <a:rPr lang="en-US" u="sng" dirty="0" smtClean="0"/>
              <a:t>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8000" dirty="0" smtClean="0"/>
              <a:t>Commutative Property of Multiplication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17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981200"/>
            <a:ext cx="5562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a</a:t>
            </a:r>
            <a:r>
              <a:rPr lang="en-US" sz="8000" dirty="0" smtClean="0"/>
              <a:t> x b </a:t>
            </a:r>
            <a:r>
              <a:rPr lang="en-US" sz="8000" dirty="0" smtClean="0">
                <a:solidFill>
                  <a:srgbClr val="FF0000"/>
                </a:solidFill>
              </a:rPr>
              <a:t>=</a:t>
            </a:r>
            <a:r>
              <a:rPr lang="en-US" sz="8000" dirty="0" smtClean="0"/>
              <a:t> b x a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18 </a:t>
            </a:r>
            <a:r>
              <a:rPr lang="en-US" u="sng" dirty="0" smtClean="0"/>
              <a:t>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Associative Property of Addition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#1 -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0010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8800" dirty="0" smtClean="0"/>
              <a:t>a(</a:t>
            </a:r>
            <a:r>
              <a:rPr lang="en-US" sz="8800" dirty="0" err="1" smtClean="0"/>
              <a:t>b+c</a:t>
            </a:r>
            <a:r>
              <a:rPr lang="en-US" sz="8800" dirty="0" smtClean="0"/>
              <a:t>) = </a:t>
            </a:r>
            <a:r>
              <a:rPr lang="en-US" sz="8800" dirty="0" err="1" smtClean="0"/>
              <a:t>ab</a:t>
            </a:r>
            <a:r>
              <a:rPr lang="en-US" sz="8800" dirty="0" smtClean="0"/>
              <a:t> + </a:t>
            </a:r>
            <a:r>
              <a:rPr lang="en-US" sz="8800" dirty="0" err="1" smtClean="0"/>
              <a:t>bc</a:t>
            </a:r>
            <a:endParaRPr lang="en-US" sz="8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18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372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(a + b) + c </a:t>
            </a:r>
            <a:r>
              <a:rPr lang="en-US" sz="8000" dirty="0" smtClean="0">
                <a:solidFill>
                  <a:srgbClr val="FF0000"/>
                </a:solidFill>
              </a:rPr>
              <a:t>=</a:t>
            </a:r>
            <a:r>
              <a:rPr lang="en-US" sz="8000" dirty="0" smtClean="0"/>
              <a:t> a + (b + c)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19 </a:t>
            </a:r>
            <a:r>
              <a:rPr lang="en-US" u="sng" dirty="0" smtClean="0"/>
              <a:t>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Associative Property of Multiplication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</a:t>
            </a:r>
            <a:r>
              <a:rPr lang="en-US" u="sng" dirty="0" smtClean="0"/>
              <a:t>19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(a x b) x c </a:t>
            </a:r>
            <a:r>
              <a:rPr lang="en-US" sz="8000" dirty="0" smtClean="0">
                <a:solidFill>
                  <a:srgbClr val="FF0000"/>
                </a:solidFill>
              </a:rPr>
              <a:t>=</a:t>
            </a:r>
            <a:r>
              <a:rPr lang="en-US" sz="8000" dirty="0" smtClean="0"/>
              <a:t> a x (b x c)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</a:t>
            </a:r>
            <a:r>
              <a:rPr lang="en-US" u="sng" dirty="0" smtClean="0"/>
              <a:t>#</a:t>
            </a:r>
            <a:r>
              <a:rPr lang="en-US" u="sng" dirty="0" smtClean="0"/>
              <a:t>20</a:t>
            </a:r>
            <a:r>
              <a:rPr lang="en-US" u="sng" dirty="0" smtClean="0"/>
              <a:t> </a:t>
            </a:r>
            <a:r>
              <a:rPr lang="en-US" u="sng" dirty="0" smtClean="0"/>
              <a:t>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Reflexive Property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</a:t>
            </a:r>
            <a:r>
              <a:rPr lang="en-US" u="sng" dirty="0" smtClean="0"/>
              <a:t>#</a:t>
            </a:r>
            <a:r>
              <a:rPr lang="en-US" u="sng" dirty="0" smtClean="0"/>
              <a:t>20</a:t>
            </a:r>
            <a:r>
              <a:rPr lang="en-US" u="sng" dirty="0" smtClean="0"/>
              <a:t>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2362200"/>
            <a:ext cx="28194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a</a:t>
            </a:r>
            <a:r>
              <a:rPr lang="en-US" sz="8000" dirty="0" smtClean="0"/>
              <a:t> = a 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</a:t>
            </a:r>
            <a:r>
              <a:rPr lang="en-US" u="sng" dirty="0" smtClean="0"/>
              <a:t>#</a:t>
            </a:r>
            <a:r>
              <a:rPr lang="en-US" u="sng" dirty="0" smtClean="0"/>
              <a:t>21</a:t>
            </a:r>
            <a:r>
              <a:rPr lang="en-US" u="sng" dirty="0" smtClean="0"/>
              <a:t> </a:t>
            </a:r>
            <a:r>
              <a:rPr lang="en-US" u="sng" dirty="0" smtClean="0"/>
              <a:t>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Symmetric Property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</a:t>
            </a:r>
            <a:r>
              <a:rPr lang="en-US" u="sng" dirty="0" smtClean="0"/>
              <a:t>#</a:t>
            </a:r>
            <a:r>
              <a:rPr lang="en-US" u="sng" dirty="0" smtClean="0"/>
              <a:t>21</a:t>
            </a:r>
            <a:r>
              <a:rPr lang="en-US" u="sng" dirty="0" smtClean="0"/>
              <a:t>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305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If a = b, then b = a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</a:t>
            </a:r>
            <a:r>
              <a:rPr lang="en-US" u="sng" dirty="0" smtClean="0"/>
              <a:t>#</a:t>
            </a:r>
            <a:r>
              <a:rPr lang="en-US" u="sng" dirty="0" smtClean="0"/>
              <a:t>22</a:t>
            </a:r>
            <a:r>
              <a:rPr lang="en-US" u="sng" dirty="0" smtClean="0"/>
              <a:t> </a:t>
            </a:r>
            <a:r>
              <a:rPr lang="en-US" u="sng" dirty="0" smtClean="0"/>
              <a:t>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Transitive Property</a:t>
            </a:r>
            <a:endParaRPr lang="en-US" sz="8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</a:t>
            </a:r>
            <a:r>
              <a:rPr lang="en-US" u="sng" dirty="0" smtClean="0"/>
              <a:t>#</a:t>
            </a:r>
            <a:r>
              <a:rPr lang="en-US" u="sng" dirty="0" smtClean="0"/>
              <a:t>22</a:t>
            </a:r>
            <a:r>
              <a:rPr lang="en-US" u="sng" dirty="0" smtClean="0"/>
              <a:t> </a:t>
            </a:r>
            <a:r>
              <a:rPr lang="en-US" u="sng" dirty="0" smtClean="0"/>
              <a:t>- </a:t>
            </a:r>
            <a:r>
              <a:rPr lang="en-US" u="sng" dirty="0" smtClean="0"/>
              <a:t>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000" dirty="0" smtClean="0"/>
              <a:t>If </a:t>
            </a:r>
            <a:r>
              <a:rPr lang="en-US" sz="8000" dirty="0" smtClean="0">
                <a:solidFill>
                  <a:srgbClr val="FF0000"/>
                </a:solidFill>
              </a:rPr>
              <a:t>a</a:t>
            </a:r>
            <a:r>
              <a:rPr lang="en-US" sz="8000" dirty="0" smtClean="0"/>
              <a:t> = </a:t>
            </a:r>
            <a:r>
              <a:rPr lang="en-US" sz="8000" dirty="0" smtClean="0">
                <a:solidFill>
                  <a:srgbClr val="00B050"/>
                </a:solidFill>
              </a:rPr>
              <a:t>b</a:t>
            </a:r>
            <a:r>
              <a:rPr lang="en-US" sz="8000" dirty="0" smtClean="0"/>
              <a:t>, and </a:t>
            </a:r>
            <a:r>
              <a:rPr lang="en-US" sz="8000" dirty="0" smtClean="0">
                <a:solidFill>
                  <a:srgbClr val="00B050"/>
                </a:solidFill>
              </a:rPr>
              <a:t>b</a:t>
            </a:r>
            <a:r>
              <a:rPr lang="en-US" sz="8000" dirty="0" smtClean="0"/>
              <a:t> =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en-US" sz="8000" dirty="0" smtClean="0"/>
              <a:t>, then </a:t>
            </a:r>
            <a:r>
              <a:rPr lang="en-US" sz="8000" dirty="0" smtClean="0">
                <a:solidFill>
                  <a:srgbClr val="FF0000"/>
                </a:solidFill>
              </a:rPr>
              <a:t>a</a:t>
            </a:r>
            <a:r>
              <a:rPr lang="en-US" sz="8000" dirty="0" smtClean="0"/>
              <a:t> = </a:t>
            </a:r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8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#2 -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Distributive property of multiplication over subtraction</a:t>
            </a:r>
            <a:endParaRPr lang="en-US" sz="6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#2 -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a(b-c) = </a:t>
            </a:r>
            <a:r>
              <a:rPr lang="en-US" sz="8800" dirty="0" err="1" smtClean="0"/>
              <a:t>ab</a:t>
            </a:r>
            <a:r>
              <a:rPr lang="en-US" sz="8800" dirty="0" smtClean="0"/>
              <a:t> - </a:t>
            </a:r>
            <a:r>
              <a:rPr lang="en-US" sz="8800" dirty="0" err="1" smtClean="0"/>
              <a:t>bc</a:t>
            </a:r>
            <a:endParaRPr lang="en-US" sz="8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#3 -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Distributive property of division over addition</a:t>
            </a:r>
            <a:endParaRPr 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#3 - BACK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8800" u="sng" dirty="0" err="1" smtClean="0"/>
              <a:t>a+b</a:t>
            </a:r>
            <a:r>
              <a:rPr lang="en-US" sz="8800" dirty="0" smtClean="0"/>
              <a:t> = </a:t>
            </a:r>
            <a:r>
              <a:rPr lang="en-US" sz="8800" u="sng" dirty="0" smtClean="0"/>
              <a:t>a</a:t>
            </a:r>
            <a:r>
              <a:rPr lang="en-US" sz="8800" dirty="0" smtClean="0"/>
              <a:t>  +  </a:t>
            </a:r>
            <a:r>
              <a:rPr lang="en-US" sz="8800" u="sng" dirty="0" smtClean="0"/>
              <a:t>b</a:t>
            </a:r>
          </a:p>
          <a:p>
            <a:pPr>
              <a:buNone/>
            </a:pPr>
            <a:r>
              <a:rPr lang="en-US" sz="8800" dirty="0" smtClean="0"/>
              <a:t>  c		</a:t>
            </a:r>
            <a:r>
              <a:rPr lang="en-US" sz="8800" dirty="0" err="1" smtClean="0"/>
              <a:t>c</a:t>
            </a:r>
            <a:r>
              <a:rPr lang="en-US" sz="8800" dirty="0" smtClean="0"/>
              <a:t>		 </a:t>
            </a:r>
            <a:r>
              <a:rPr lang="en-US" sz="8800" dirty="0" err="1" smtClean="0"/>
              <a:t>c</a:t>
            </a:r>
            <a:endParaRPr lang="en-US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 smtClean="0"/>
              <a:t>Notecard</a:t>
            </a:r>
            <a:r>
              <a:rPr lang="en-US" u="sng" dirty="0" smtClean="0"/>
              <a:t> #4 - FRONT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62200"/>
            <a:ext cx="82296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Distributive property of division over subtraction</a:t>
            </a:r>
            <a:endParaRPr lang="en-US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597</Words>
  <Application>Microsoft Office PowerPoint</Application>
  <PresentationFormat>On-screen Show (4:3)</PresentationFormat>
  <Paragraphs>128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Guided Notecards</vt:lpstr>
      <vt:lpstr>Slide 2</vt:lpstr>
      <vt:lpstr>Notecard #1 - FRONT</vt:lpstr>
      <vt:lpstr>Notecard #1 - BACK</vt:lpstr>
      <vt:lpstr>Notecard #2 - FRONT</vt:lpstr>
      <vt:lpstr>Notecard #2 - BACK</vt:lpstr>
      <vt:lpstr>Notecard #3 - FRONT</vt:lpstr>
      <vt:lpstr>Notecard #3 - BACK</vt:lpstr>
      <vt:lpstr>Notecard #4 - FRONT</vt:lpstr>
      <vt:lpstr>Notecard #4 - BACK</vt:lpstr>
      <vt:lpstr>Slide 11</vt:lpstr>
      <vt:lpstr>Notecard #5 - FRONT</vt:lpstr>
      <vt:lpstr>Notecard #5 - BACK</vt:lpstr>
      <vt:lpstr>Notecard #6 - FRONT</vt:lpstr>
      <vt:lpstr>Notecard #6 - BACK</vt:lpstr>
      <vt:lpstr>Notecard #7 - FRONT</vt:lpstr>
      <vt:lpstr>Notecard #7 - BACK</vt:lpstr>
      <vt:lpstr>Notecard #8 - FRONT</vt:lpstr>
      <vt:lpstr>Notecard #8 - BACK</vt:lpstr>
      <vt:lpstr>Notecard #9 - FRONT</vt:lpstr>
      <vt:lpstr>Notecard #9 - BACK</vt:lpstr>
      <vt:lpstr>Notecard #10 - FRONT</vt:lpstr>
      <vt:lpstr>Notecard #10 - BACK</vt:lpstr>
      <vt:lpstr>Notecard #11 - FRONT</vt:lpstr>
      <vt:lpstr>Notecard #11 - BACK</vt:lpstr>
      <vt:lpstr>Slide 26</vt:lpstr>
      <vt:lpstr>Notecard #12 - FRONT</vt:lpstr>
      <vt:lpstr>Notecard #12 - BACK</vt:lpstr>
      <vt:lpstr>Notecard #13 - FRONT</vt:lpstr>
      <vt:lpstr>Notecard #13 - BACK</vt:lpstr>
      <vt:lpstr>Notecard #14 - FRONT</vt:lpstr>
      <vt:lpstr>Notecard #14 - BACK</vt:lpstr>
      <vt:lpstr>Notecard #15 - FRONT</vt:lpstr>
      <vt:lpstr>Notecard #15 - BACK</vt:lpstr>
      <vt:lpstr>Notecard #16 - FRONT</vt:lpstr>
      <vt:lpstr>Notecard #16 - BACK</vt:lpstr>
      <vt:lpstr>Notecard #17 - FRONT</vt:lpstr>
      <vt:lpstr>Notecard #17 - BACK</vt:lpstr>
      <vt:lpstr>Notecard #18 - FRONT</vt:lpstr>
      <vt:lpstr>Notecard #18 - BACK</vt:lpstr>
      <vt:lpstr>Notecard #19 - FRONT</vt:lpstr>
      <vt:lpstr>Notecard #19 - BACK</vt:lpstr>
      <vt:lpstr>Notecard #20 - FRONT</vt:lpstr>
      <vt:lpstr>Notecard #20 - BACK</vt:lpstr>
      <vt:lpstr>Notecard #21 - FRONT</vt:lpstr>
      <vt:lpstr>Notecard #21 - BACK</vt:lpstr>
      <vt:lpstr>Notecard #22 - FRONT</vt:lpstr>
      <vt:lpstr>Notecard #22 - BACK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Guided Notecards</dc:title>
  <dc:creator>jdimarzio</dc:creator>
  <cp:lastModifiedBy>jdimarzio</cp:lastModifiedBy>
  <cp:revision>48</cp:revision>
  <dcterms:created xsi:type="dcterms:W3CDTF">2015-11-17T15:20:15Z</dcterms:created>
  <dcterms:modified xsi:type="dcterms:W3CDTF">2015-11-18T13:31:30Z</dcterms:modified>
</cp:coreProperties>
</file>