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3" r:id="rId20"/>
    <p:sldId id="274" r:id="rId21"/>
    <p:sldId id="275" r:id="rId22"/>
    <p:sldId id="276" r:id="rId23"/>
    <p:sldId id="280" r:id="rId24"/>
    <p:sldId id="281" r:id="rId25"/>
    <p:sldId id="282" r:id="rId26"/>
    <p:sldId id="277" r:id="rId2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C976-FEB0-4EE9-8753-68E3E5CEF7C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B60E-F587-452F-8B6E-360C6372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Standard_deviation_diagram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14.4 The Normal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Probability and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14.4. Notes Part 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Represents the number of standard deviations a data value is from the mean.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Positive above mean, negative below mean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the last example, we said that 500 was 2 standard deviations above the mean (the mean was 450 and standard deviation 25)…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What would be the z-score? 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 =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z-score table can be used for both positive and negative z-scores.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table tells you “A” - represents the area underneath the curve. (Remember that the area underneath the entire curve is 1 .. 100%).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Area represents the percentage of scores within the specified range.</a:t>
            </a:r>
          </a:p>
          <a:p>
            <a:pPr lvl="1"/>
            <a:r>
              <a:rPr lang="en-US" dirty="0" smtClean="0"/>
              <a:t>For example, a z-score of 1 (1 standard deviation above the mean) shows an area of 0.34</a:t>
            </a:r>
          </a:p>
          <a:p>
            <a:pPr lvl="1"/>
            <a:r>
              <a:rPr lang="en-US" dirty="0" smtClean="0"/>
              <a:t>34% of the data is 1 standard </a:t>
            </a:r>
            <a:r>
              <a:rPr lang="en-US" smtClean="0"/>
              <a:t>deviation above the mean…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Areas under a Normal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your z-score table, find the percentage of data (area under the curve) that lie in the following regions for a standard normal distribution</a:t>
            </a:r>
            <a:r>
              <a:rPr lang="en-US" dirty="0" smtClean="0"/>
              <a:t>:  *draw a diagram for each!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A). Between z = 0 and z = 1.3</a:t>
            </a:r>
          </a:p>
          <a:p>
            <a:pPr>
              <a:buNone/>
            </a:pPr>
            <a:r>
              <a:rPr lang="en-US" dirty="0" smtClean="0"/>
              <a:t>B). Between z = 1.5 and z = 2.1</a:t>
            </a:r>
          </a:p>
          <a:p>
            <a:pPr>
              <a:buNone/>
            </a:pPr>
            <a:r>
              <a:rPr lang="en-US" dirty="0" smtClean="0"/>
              <a:t>C). Between z = 0 and z = - 1.83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A). Between z = 0 and z = 1.3</a:t>
            </a:r>
            <a:endParaRPr lang="en-US" dirty="0"/>
          </a:p>
        </p:txBody>
      </p:sp>
      <p:pic>
        <p:nvPicPr>
          <p:cNvPr id="18434" name="Picture 2" descr="http://www.mathsisfun.com/data/images/standard-normal-distribu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143000"/>
            <a:ext cx="38100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2209800"/>
            <a:ext cx="388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the z-score table,   I look at z = 1.3</a:t>
            </a:r>
          </a:p>
          <a:p>
            <a:r>
              <a:rPr lang="en-US" sz="3200" dirty="0" smtClean="0"/>
              <a:t>The area of the region is .403</a:t>
            </a:r>
          </a:p>
          <a:p>
            <a:endParaRPr lang="en-US" sz="3200" dirty="0"/>
          </a:p>
          <a:p>
            <a:r>
              <a:rPr lang="en-US" sz="3200" dirty="0" smtClean="0"/>
              <a:t>This means 40.3% of the data will fall within this range.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B). Between z = 1.5 and z = 2.1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Z= 1.5  </a:t>
            </a:r>
            <a:r>
              <a:rPr lang="en-US" sz="3200" b="1" dirty="0" smtClean="0"/>
              <a:t>43.3</a:t>
            </a:r>
            <a:r>
              <a:rPr lang="en-US" sz="3200" b="1" dirty="0" smtClean="0"/>
              <a:t>%</a:t>
            </a:r>
            <a:r>
              <a:rPr lang="en-US" sz="3200" dirty="0" smtClean="0"/>
              <a:t>  (represents between z=0 and z=1.5)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Z=2.1   </a:t>
            </a:r>
            <a:r>
              <a:rPr lang="en-US" sz="3200" b="1" dirty="0" smtClean="0"/>
              <a:t>48.2</a:t>
            </a:r>
            <a:r>
              <a:rPr lang="en-US" sz="3200" b="1" dirty="0" smtClean="0"/>
              <a:t>% </a:t>
            </a:r>
            <a:r>
              <a:rPr lang="en-US" sz="3200" dirty="0" smtClean="0"/>
              <a:t>(represents between z=0 and </a:t>
            </a:r>
            <a:r>
              <a:rPr lang="en-US" sz="3200" dirty="0" smtClean="0"/>
              <a:t>z=2.1)</a:t>
            </a:r>
            <a:endParaRPr lang="en-US" sz="3200" b="1" dirty="0" smtClean="0"/>
          </a:p>
          <a:p>
            <a:endParaRPr lang="en-US" sz="3200" dirty="0" smtClean="0"/>
          </a:p>
          <a:p>
            <a:r>
              <a:rPr lang="en-US" sz="3200" dirty="0" smtClean="0"/>
              <a:t>So between those scores </a:t>
            </a:r>
            <a:r>
              <a:rPr lang="en-US" sz="3200" dirty="0" smtClean="0"/>
              <a:t>(1.5 – 2.1) we </a:t>
            </a:r>
            <a:r>
              <a:rPr lang="en-US" sz="3200" dirty="0" smtClean="0"/>
              <a:t>need to subtract.</a:t>
            </a:r>
          </a:p>
          <a:p>
            <a:endParaRPr lang="en-US" sz="3200" dirty="0" smtClean="0"/>
          </a:p>
          <a:p>
            <a:r>
              <a:rPr lang="en-US" sz="3200" dirty="0" smtClean="0"/>
              <a:t>48.2-43.3 = </a:t>
            </a:r>
            <a:r>
              <a:rPr lang="en-US" sz="3200" b="1" dirty="0" smtClean="0">
                <a:solidFill>
                  <a:srgbClr val="FF0000"/>
                </a:solidFill>
              </a:rPr>
              <a:t>4.9</a:t>
            </a:r>
            <a:r>
              <a:rPr lang="en-US" sz="3200" b="1" dirty="0" smtClean="0">
                <a:solidFill>
                  <a:srgbClr val="FF0000"/>
                </a:solidFill>
              </a:rPr>
              <a:t>%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*SSS (same-side-subtract)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C). z = 0 and z = -1.83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3716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Since the data is evenly distributed on both sides of the mean (z=0), just look up 1.83 on your chart</a:t>
            </a:r>
            <a:r>
              <a:rPr lang="en-US" sz="4000" dirty="0" smtClean="0"/>
              <a:t>.  </a:t>
            </a:r>
            <a:r>
              <a:rPr lang="en-US" sz="4000" dirty="0" smtClean="0"/>
              <a:t>z</a:t>
            </a:r>
            <a:r>
              <a:rPr lang="en-US" sz="4000" dirty="0" smtClean="0"/>
              <a:t> = 1.83 same as z = -1.83, just on opposite sides of the mean…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Z=1.83   </a:t>
            </a:r>
            <a:r>
              <a:rPr lang="en-US" sz="4000" dirty="0" smtClean="0">
                <a:solidFill>
                  <a:srgbClr val="FF0000"/>
                </a:solidFill>
              </a:rPr>
              <a:t>46.6%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14.4 Worksheet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Converting Raw Scores to Z-Scores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52788" y="2614613"/>
          <a:ext cx="2439987" cy="1751012"/>
        </p:xfrm>
        <a:graphic>
          <a:graphicData uri="http://schemas.openxmlformats.org/presentationml/2006/ole">
            <p:oleObj spid="_x0000_s1026" name="Equation" r:id="rId3" imgW="583920" imgH="41904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581400" y="2209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81400" y="43434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486400" y="23622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828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Value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1981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Mean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800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Standard Deviation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Suppose the mean of a normal distribution is 20 and its standard deviation is 3</a:t>
            </a:r>
            <a:r>
              <a:rPr lang="en-US" dirty="0" smtClean="0"/>
              <a:t>. *draw a diagram to represent each situation, and answe</a:t>
            </a:r>
            <a:r>
              <a:rPr lang="en-US" dirty="0" smtClean="0"/>
              <a:t>r the question.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a). Find the z-score that corresponds to a raw score of 25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b). Find the z-score that corresponds to a raw score of 16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c). Find the raw score that corresponds to a z score of 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Normal Distribution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Normal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distribution in real-life and in statistics</a:t>
            </a:r>
          </a:p>
          <a:p>
            <a:r>
              <a:rPr lang="en-US" dirty="0" smtClean="0"/>
              <a:t>Curve Shaped</a:t>
            </a:r>
          </a:p>
          <a:p>
            <a:r>
              <a:rPr lang="en-US" dirty="0" smtClean="0"/>
              <a:t>AKA: Bell-Curve</a:t>
            </a:r>
            <a:endParaRPr lang="en-US" dirty="0"/>
          </a:p>
        </p:txBody>
      </p:sp>
      <p:pic>
        <p:nvPicPr>
          <p:cNvPr id="10244" name="Picture 4" descr="BinomialGauss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24199"/>
            <a:ext cx="5695950" cy="3517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Suppose the mean of a normal distribution is 20 and its standard deviation is 3.</a:t>
            </a:r>
            <a:br>
              <a:rPr lang="en-US" sz="2800" dirty="0" smtClean="0"/>
            </a:br>
            <a:r>
              <a:rPr lang="en-US" sz="2800" dirty="0" smtClean="0"/>
              <a:t>a). Find the z-score that corresponds to a raw score of 25.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34975" y="4071938"/>
          <a:ext cx="7977188" cy="2841625"/>
        </p:xfrm>
        <a:graphic>
          <a:graphicData uri="http://schemas.openxmlformats.org/presentationml/2006/ole">
            <p:oleObj spid="_x0000_s2050" name="Equation" r:id="rId3" imgW="1854000" imgH="6602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76600" y="1905000"/>
          <a:ext cx="2439987" cy="1751012"/>
        </p:xfrm>
        <a:graphic>
          <a:graphicData uri="http://schemas.openxmlformats.org/presentationml/2006/ole">
            <p:oleObj spid="_x0000_s2052" name="Equation" r:id="rId4" imgW="583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2057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Suppose the mean of a normal distribution is 20 and its standard deviation is 3.</a:t>
            </a:r>
            <a:br>
              <a:rPr lang="en-US" sz="2800" dirty="0" smtClean="0"/>
            </a:br>
            <a:r>
              <a:rPr lang="en-US" sz="2800" dirty="0" smtClean="0"/>
              <a:t>b). Find the z-score that corresponds to a raw score of 16.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09650" y="4125913"/>
          <a:ext cx="6831013" cy="2732087"/>
        </p:xfrm>
        <a:graphic>
          <a:graphicData uri="http://schemas.openxmlformats.org/presentationml/2006/ole">
            <p:oleObj spid="_x0000_s3074" name="Equation" r:id="rId3" imgW="1587240" imgH="6346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76600" y="1905000"/>
          <a:ext cx="2439988" cy="1751013"/>
        </p:xfrm>
        <a:graphic>
          <a:graphicData uri="http://schemas.openxmlformats.org/presentationml/2006/ole">
            <p:oleObj spid="_x0000_s3077" name="Equation" r:id="rId4" imgW="583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Autofit/>
          </a:bodyPr>
          <a:lstStyle/>
          <a:p>
            <a:r>
              <a:rPr lang="en-US" sz="2800" dirty="0" smtClean="0"/>
              <a:t>Suppose the mean of a normal distribution is 20 and its standard deviation is 3.</a:t>
            </a:r>
            <a:br>
              <a:rPr lang="en-US" sz="2800" dirty="0" smtClean="0"/>
            </a:br>
            <a:r>
              <a:rPr lang="en-US" sz="2800" dirty="0" smtClean="0"/>
              <a:t>c). Find the raw score that corresponds to a z score of 2.1</a:t>
            </a:r>
            <a:endParaRPr lang="en-US" sz="2800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906713" y="1447800"/>
          <a:ext cx="3278187" cy="1828800"/>
        </p:xfrm>
        <a:graphic>
          <a:graphicData uri="http://schemas.openxmlformats.org/presentationml/2006/ole">
            <p:oleObj spid="_x0000_s33795" name="Equation" r:id="rId3" imgW="761760" imgH="63468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036763" y="2743200"/>
          <a:ext cx="4864100" cy="1828800"/>
        </p:xfrm>
        <a:graphic>
          <a:graphicData uri="http://schemas.openxmlformats.org/presentationml/2006/ole">
            <p:oleObj spid="_x0000_s33796" name="Equation" r:id="rId4" imgW="1130040" imgH="63468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878138" y="4191000"/>
          <a:ext cx="3224212" cy="511175"/>
        </p:xfrm>
        <a:graphic>
          <a:graphicData uri="http://schemas.openxmlformats.org/presentationml/2006/ole">
            <p:oleObj spid="_x0000_s33797" name="Equation" r:id="rId5" imgW="749160" imgH="177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38400" y="472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+20                           +20</a:t>
            </a:r>
            <a:endParaRPr lang="en-US" sz="2400" dirty="0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28600" y="1371600"/>
          <a:ext cx="2123652" cy="1524000"/>
        </p:xfrm>
        <a:graphic>
          <a:graphicData uri="http://schemas.openxmlformats.org/presentationml/2006/ole">
            <p:oleObj spid="_x0000_s33799" name="Equation" r:id="rId6" imgW="583920" imgH="419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5486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26.3 = 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Suppose the mean of a normal distribution is </a:t>
            </a:r>
            <a:r>
              <a:rPr lang="en-US" dirty="0" smtClean="0"/>
              <a:t>25 </a:t>
            </a:r>
            <a:r>
              <a:rPr lang="en-US" dirty="0" smtClean="0"/>
              <a:t>and its standard deviation is </a:t>
            </a:r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Find the percentage of values that fall between:  **draw diagram for each..</a:t>
            </a:r>
          </a:p>
          <a:p>
            <a:r>
              <a:rPr lang="en-US" dirty="0" smtClean="0"/>
              <a:t>25 and 29</a:t>
            </a:r>
          </a:p>
          <a:p>
            <a:endParaRPr lang="en-US" dirty="0" smtClean="0"/>
          </a:p>
          <a:p>
            <a:r>
              <a:rPr lang="en-US" dirty="0" smtClean="0"/>
              <a:t>22 and 25</a:t>
            </a:r>
          </a:p>
          <a:p>
            <a:endParaRPr lang="en-US" dirty="0" smtClean="0"/>
          </a:p>
          <a:p>
            <a:r>
              <a:rPr lang="en-US" dirty="0" smtClean="0"/>
              <a:t>Under 17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mean salary for teachers is $55,000 with a standard deviation of $5000, to what percentile does your salary of $49,000 correspond?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 friend’s salary of $63,000?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heights of 5</a:t>
            </a:r>
            <a:r>
              <a:rPr lang="en-US" baseline="30000" dirty="0" smtClean="0"/>
              <a:t>th</a:t>
            </a:r>
            <a:r>
              <a:rPr lang="en-US" dirty="0" smtClean="0"/>
              <a:t> graders have a mean of 4’8’’ and standard deviation of 2’’.  If there are 100 5</a:t>
            </a:r>
            <a:r>
              <a:rPr lang="en-US" baseline="30000" dirty="0" smtClean="0"/>
              <a:t>th</a:t>
            </a:r>
            <a:r>
              <a:rPr lang="en-US" dirty="0" smtClean="0"/>
              <a:t> graders, how many will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4525963"/>
          </a:xfrm>
        </p:spPr>
        <p:txBody>
          <a:bodyPr/>
          <a:lstStyle/>
          <a:p>
            <a:r>
              <a:rPr lang="en-US" dirty="0" smtClean="0"/>
              <a:t>Over 5’ tall?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 4’5’’ tall?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ASSIGNMENT:</a:t>
            </a:r>
          </a:p>
          <a:p>
            <a:pPr algn="ctr"/>
            <a:r>
              <a:rPr lang="en-US" sz="4000" dirty="0" smtClean="0"/>
              <a:t>Pg. 831</a:t>
            </a:r>
          </a:p>
          <a:p>
            <a:pPr algn="ctr"/>
            <a:r>
              <a:rPr lang="en-US" sz="4000" dirty="0" smtClean="0"/>
              <a:t>#</a:t>
            </a:r>
            <a:r>
              <a:rPr lang="en-US" sz="4000" dirty="0" smtClean="0"/>
              <a:t>18-34 even, </a:t>
            </a:r>
            <a:r>
              <a:rPr lang="en-US" sz="4000" dirty="0" smtClean="0"/>
              <a:t>#</a:t>
            </a:r>
            <a:r>
              <a:rPr lang="en-US" sz="4000" smtClean="0"/>
              <a:t>44-54 even, 65, 66, 79, 80</a:t>
            </a:r>
            <a:endParaRPr lang="en-US" sz="4000" dirty="0" smtClean="0"/>
          </a:p>
          <a:p>
            <a:pPr algn="ctr"/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normal curve is bell shaped.</a:t>
            </a:r>
          </a:p>
          <a:p>
            <a:r>
              <a:rPr lang="en-US" dirty="0" smtClean="0"/>
              <a:t>The highest point on the curve is at the mean of the distribution. (also median and mode)</a:t>
            </a:r>
          </a:p>
          <a:p>
            <a:r>
              <a:rPr lang="en-US" dirty="0" smtClean="0"/>
              <a:t>The mean, median, and mode of the distribution are the same.</a:t>
            </a:r>
          </a:p>
          <a:p>
            <a:r>
              <a:rPr lang="en-US" dirty="0" smtClean="0"/>
              <a:t>The total area under the curve is 1.</a:t>
            </a:r>
          </a:p>
          <a:p>
            <a:r>
              <a:rPr lang="en-US" dirty="0" smtClean="0"/>
              <a:t>The 68-95-99.7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68-95-99.7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68% of the data is within 1 standard deviation of the mean (highest point). This means there is 34% on each side.</a:t>
            </a:r>
          </a:p>
          <a:p>
            <a:r>
              <a:rPr lang="en-US" dirty="0" smtClean="0"/>
              <a:t>95% of the data is within 2 standard deviations of the mean. This means that there is 47.5% on each side.</a:t>
            </a:r>
          </a:p>
          <a:p>
            <a:r>
              <a:rPr lang="en-US" dirty="0" smtClean="0"/>
              <a:t>99.7% of the data is within 3 standard deviations of the mean. This means that there is 49.85% on each side.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8/8c/Standard_deviation_diagram.svg/350px-Standard_deviation_diagram.svg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90600" y="457200"/>
            <a:ext cx="6961545" cy="35004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The 68-95-99.7 Rule</a:t>
            </a:r>
            <a:endParaRPr lang="en-US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504211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Nearly all (99.7%) of the values lie within 3 standard deviations of the mean (or between the mean minus 3 times the standard deviation and the mean plus 3 times the standard deviation).</a:t>
            </a:r>
          </a:p>
        </p:txBody>
      </p:sp>
      <p:pic>
        <p:nvPicPr>
          <p:cNvPr id="15364" name="Picture 4" descr="\mu~\pm~\sig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76350" y="-23813"/>
            <a:ext cx="581025" cy="171451"/>
          </a:xfrm>
          <a:prstGeom prst="rect">
            <a:avLst/>
          </a:prstGeom>
          <a:noFill/>
        </p:spPr>
      </p:pic>
      <p:pic>
        <p:nvPicPr>
          <p:cNvPr id="15365" name="Picture 5" descr="\mu~\pm~2\sigm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65163" y="144463"/>
            <a:ext cx="676275" cy="171450"/>
          </a:xfrm>
          <a:prstGeom prst="rect">
            <a:avLst/>
          </a:prstGeom>
          <a:noFill/>
        </p:spPr>
      </p:pic>
      <p:pic>
        <p:nvPicPr>
          <p:cNvPr id="15366" name="Picture 6" descr="\mu~\pm~3\sigm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166975" y="312738"/>
            <a:ext cx="676275" cy="1714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3886200" y="3733800"/>
            <a:ext cx="152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4191000"/>
            <a:ext cx="3352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9800" y="4648200"/>
            <a:ext cx="480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434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68 %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95 %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99.7 %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13.5%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13.5%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62200" y="25908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6324600" y="2590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00" y="2362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2.35%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2286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2.35%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Suppose a distribution of 1,000 scores represent scores on a standardized test. The mean of the distribution is 450 and the standard deviation is 25.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 many scores do we expect to fall between 425 and 475?</a:t>
            </a:r>
          </a:p>
          <a:p>
            <a:pPr>
              <a:buNone/>
            </a:pPr>
            <a:r>
              <a:rPr lang="en-US" dirty="0" smtClean="0"/>
              <a:t>How many scores do we expect to fall above 500?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the mean is 450, then 425 and 475 represent one standard deviation below and one standard deviation above the mean. This falls with 68% of the data.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So… 68% of 1000 is:         .68 x 1000 = 680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680 </a:t>
            </a:r>
            <a:r>
              <a:rPr lang="en-US" dirty="0"/>
              <a:t>s</a:t>
            </a:r>
            <a:r>
              <a:rPr lang="en-US" dirty="0" smtClean="0"/>
              <a:t>cores are in the range of 425-475.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500 represents 2 standard deviations above the mean.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95% of our data falls within that range.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want to find the values above 500.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would be represented by (1/2) of 5% or 2.5% of the data.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So, 2.5% of 1000 scores =  .025 x 1000 = 25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25 scores would be above 500.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dirty="0" smtClean="0"/>
              <a:t>pg. 831</a:t>
            </a:r>
          </a:p>
          <a:p>
            <a:pPr algn="ctr">
              <a:buNone/>
            </a:pPr>
            <a:r>
              <a:rPr lang="en-US" sz="8000" smtClean="0"/>
              <a:t> #6-16 even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1055</Words>
  <Application>Microsoft Office PowerPoint</Application>
  <PresentationFormat>On-screen Show (4:3)</PresentationFormat>
  <Paragraphs>136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Microsoft Equation 3.0</vt:lpstr>
      <vt:lpstr>14.4 The Normal Distribution</vt:lpstr>
      <vt:lpstr>Normal Distribution or Normal Curve</vt:lpstr>
      <vt:lpstr>Properties of a Normal Distribution</vt:lpstr>
      <vt:lpstr>The 68-95-99.7 Rule</vt:lpstr>
      <vt:lpstr>The 68-95-99.7 Rule</vt:lpstr>
      <vt:lpstr>EXAMPLE:</vt:lpstr>
      <vt:lpstr>Part 1</vt:lpstr>
      <vt:lpstr>Part 2</vt:lpstr>
      <vt:lpstr>Assignment:</vt:lpstr>
      <vt:lpstr>14.4. Notes Part 2</vt:lpstr>
      <vt:lpstr>Z-Scores</vt:lpstr>
      <vt:lpstr>Z-Scores</vt:lpstr>
      <vt:lpstr>Finding Areas under a Normal Curve</vt:lpstr>
      <vt:lpstr>A). Between z = 0 and z = 1.3</vt:lpstr>
      <vt:lpstr>B). Between z = 1.5 and z = 2.1</vt:lpstr>
      <vt:lpstr>C). z = 0 and z = -1.83</vt:lpstr>
      <vt:lpstr>Assignment</vt:lpstr>
      <vt:lpstr>Converting Raw Scores to Z-Scores</vt:lpstr>
      <vt:lpstr>Examples:</vt:lpstr>
      <vt:lpstr>Suppose the mean of a normal distribution is 20 and its standard deviation is 3. a). Find the z-score that corresponds to a raw score of 25. </vt:lpstr>
      <vt:lpstr>Suppose the mean of a normal distribution is 20 and its standard deviation is 3. b). Find the z-score that corresponds to a raw score of 16.   </vt:lpstr>
      <vt:lpstr>Suppose the mean of a normal distribution is 20 and its standard deviation is 3. c). Find the raw score that corresponds to a z score of 2.1</vt:lpstr>
      <vt:lpstr>Suppose the mean of a normal distribution is 25 and its standard deviation is 5.</vt:lpstr>
      <vt:lpstr>Percentile</vt:lpstr>
      <vt:lpstr>The heights of 5th graders have a mean of 4’8’’ and standard deviation of 2’’.  If there are 100 5th graders, how many will be:</vt:lpstr>
      <vt:lpstr>Slide 26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14.4 The Normal Distribution</dc:title>
  <dc:creator>Hstech</dc:creator>
  <cp:lastModifiedBy>jdimarzio</cp:lastModifiedBy>
  <cp:revision>90</cp:revision>
  <dcterms:created xsi:type="dcterms:W3CDTF">2010-10-05T14:19:46Z</dcterms:created>
  <dcterms:modified xsi:type="dcterms:W3CDTF">2014-12-18T18:11:48Z</dcterms:modified>
</cp:coreProperties>
</file>