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9" r:id="rId3"/>
    <p:sldId id="260" r:id="rId4"/>
    <p:sldId id="257" r:id="rId5"/>
    <p:sldId id="278" r:id="rId6"/>
    <p:sldId id="258" r:id="rId7"/>
    <p:sldId id="262" r:id="rId8"/>
    <p:sldId id="261" r:id="rId9"/>
    <p:sldId id="267" r:id="rId10"/>
    <p:sldId id="263" r:id="rId11"/>
    <p:sldId id="264" r:id="rId12"/>
    <p:sldId id="265" r:id="rId13"/>
    <p:sldId id="266" r:id="rId14"/>
    <p:sldId id="279" r:id="rId15"/>
    <p:sldId id="280" r:id="rId16"/>
    <p:sldId id="269" r:id="rId17"/>
    <p:sldId id="270" r:id="rId18"/>
    <p:sldId id="272" r:id="rId19"/>
    <p:sldId id="271" r:id="rId20"/>
    <p:sldId id="273" r:id="rId21"/>
    <p:sldId id="274" r:id="rId22"/>
    <p:sldId id="275" r:id="rId23"/>
    <p:sldId id="282" r:id="rId24"/>
    <p:sldId id="276" r:id="rId25"/>
    <p:sldId id="277" r:id="rId26"/>
    <p:sldId id="281" r:id="rId27"/>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4.wmf"/><Relationship Id="rId1" Type="http://schemas.openxmlformats.org/officeDocument/2006/relationships/image" Target="../media/image13.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16.wmf"/><Relationship Id="rId4" Type="http://schemas.openxmlformats.org/officeDocument/2006/relationships/image" Target="../media/image15.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16.wmf"/><Relationship Id="rId4" Type="http://schemas.openxmlformats.org/officeDocument/2006/relationships/image" Target="../media/image1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5233A0FE-FEAA-46DA-93DA-EEA0E3A0C3BD}" type="datetimeFigureOut">
              <a:rPr lang="en-US" smtClean="0"/>
              <a:pPr/>
              <a:t>12/4/2014</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4EAF2FEF-593B-4599-BEAD-22101304C7C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981B13C3-B091-4AD7-87B9-224F4DA00B47}" type="datetimeFigureOut">
              <a:rPr lang="en-US" smtClean="0"/>
              <a:t>12/4/2014</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1440" tIns="45720" rIns="91440" bIns="45720" rtlCol="0" anchor="b"/>
          <a:lstStyle>
            <a:lvl1pPr algn="r">
              <a:defRPr sz="1200"/>
            </a:lvl1pPr>
          </a:lstStyle>
          <a:p>
            <a:fld id="{7AF826E9-D58B-447C-BFDE-63DF363F581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F826E9-D58B-447C-BFDE-63DF363F5818}" type="slidenum">
              <a:rPr lang="en-US" smtClean="0"/>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D1864F-C7B9-46E4-A88A-0C23C63B0468}"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3A92A-5F03-4535-8559-A915FBE6218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1864F-C7B9-46E4-A88A-0C23C63B0468}"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3A92A-5F03-4535-8559-A915FBE621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1864F-C7B9-46E4-A88A-0C23C63B0468}"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3A92A-5F03-4535-8559-A915FBE621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1864F-C7B9-46E4-A88A-0C23C63B0468}"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3A92A-5F03-4535-8559-A915FBE621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D1864F-C7B9-46E4-A88A-0C23C63B0468}"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3A92A-5F03-4535-8559-A915FBE6218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D1864F-C7B9-46E4-A88A-0C23C63B0468}"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B3A92A-5F03-4535-8559-A915FBE621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D1864F-C7B9-46E4-A88A-0C23C63B0468}" type="datetimeFigureOut">
              <a:rPr lang="en-US" smtClean="0"/>
              <a:pPr/>
              <a:t>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B3A92A-5F03-4535-8559-A915FBE621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D1864F-C7B9-46E4-A88A-0C23C63B0468}" type="datetimeFigureOut">
              <a:rPr lang="en-US" smtClean="0"/>
              <a:pPr/>
              <a:t>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B3A92A-5F03-4535-8559-A915FBE621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D1864F-C7B9-46E4-A88A-0C23C63B0468}" type="datetimeFigureOut">
              <a:rPr lang="en-US" smtClean="0"/>
              <a:pPr/>
              <a:t>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B3A92A-5F03-4535-8559-A915FBE621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D1864F-C7B9-46E4-A88A-0C23C63B0468}"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B3A92A-5F03-4535-8559-A915FBE621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D1864F-C7B9-46E4-A88A-0C23C63B0468}"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B3A92A-5F03-4535-8559-A915FBE6218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1864F-C7B9-46E4-A88A-0C23C63B0468}" type="datetimeFigureOut">
              <a:rPr lang="en-US" smtClean="0"/>
              <a:pPr/>
              <a:t>12/4/2014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B3A92A-5F03-4535-8559-A915FBE621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oleObject" Target="../embeddings/oleObject21.bin"/></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oleObject" Target="../embeddings/oleObject24.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8.bin"/><Relationship Id="rId7"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31.bin"/><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3.bin"/><Relationship Id="rId7"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36.bin"/><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oleObject" Target="../embeddings/oleObject38.bin"/><Relationship Id="rId7" Type="http://schemas.openxmlformats.org/officeDocument/2006/relationships/oleObject" Target="../embeddings/oleObject42.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oleObject" Target="../embeddings/oleObject45.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6.xml"/><Relationship Id="rId1" Type="http://schemas.openxmlformats.org/officeDocument/2006/relationships/vmlDrawing" Target="../drawings/vmlDrawing17.v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oleObject50.bin"/><Relationship Id="rId2" Type="http://schemas.openxmlformats.org/officeDocument/2006/relationships/slideLayout" Target="../slideLayouts/slideLayout6.xml"/><Relationship Id="rId1" Type="http://schemas.openxmlformats.org/officeDocument/2006/relationships/vmlDrawing" Target="../drawings/vmlDrawing18.vml"/><Relationship Id="rId6" Type="http://schemas.openxmlformats.org/officeDocument/2006/relationships/oleObject" Target="../embeddings/oleObject49.bin"/><Relationship Id="rId5" Type="http://schemas.openxmlformats.org/officeDocument/2006/relationships/oleObject" Target="../embeddings/oleObject48.bin"/><Relationship Id="rId4" Type="http://schemas.openxmlformats.org/officeDocument/2006/relationships/oleObject" Target="../embeddings/oleObject47.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Statistics"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Square_(algebra)" TargetMode="External"/><Relationship Id="rId5" Type="http://schemas.openxmlformats.org/officeDocument/2006/relationships/hyperlink" Target="http://en.wikipedia.org/wiki/Standard_deviation" TargetMode="External"/><Relationship Id="rId4" Type="http://schemas.openxmlformats.org/officeDocument/2006/relationships/hyperlink" Target="http://en.wikipedia.org/wiki/Mean" TargetMode="Externa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14.3 Measures of Dispersion</a:t>
            </a:r>
            <a:endParaRPr lang="en-US" dirty="0"/>
          </a:p>
        </p:txBody>
      </p:sp>
      <p:sp>
        <p:nvSpPr>
          <p:cNvPr id="3" name="Subtitle 2"/>
          <p:cNvSpPr>
            <a:spLocks noGrp="1"/>
          </p:cNvSpPr>
          <p:nvPr>
            <p:ph idx="1"/>
          </p:nvPr>
        </p:nvSpPr>
        <p:spPr/>
        <p:txBody>
          <a:bodyPr/>
          <a:lstStyle/>
          <a:p>
            <a:r>
              <a:rPr lang="en-US" dirty="0" smtClean="0"/>
              <a:t>Compute the range of a data set</a:t>
            </a:r>
          </a:p>
          <a:p>
            <a:r>
              <a:rPr lang="en-US" dirty="0" smtClean="0"/>
              <a:t>Calculate the standard deviation of a distribution</a:t>
            </a:r>
          </a:p>
          <a:p>
            <a:r>
              <a:rPr lang="en-US" dirty="0" smtClean="0"/>
              <a:t>Understand how the standard deviation measures the spread of a distribution</a:t>
            </a:r>
          </a:p>
          <a:p>
            <a:r>
              <a:rPr lang="en-US" dirty="0" smtClean="0"/>
              <a:t>Use the coefficient of variation to compare the standard deviations of different data sets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066800" y="1600200"/>
          <a:ext cx="7315199" cy="3810000"/>
        </p:xfrm>
        <a:graphic>
          <a:graphicData uri="http://schemas.openxmlformats.org/drawingml/2006/table">
            <a:tbl>
              <a:tblPr firstRow="1" bandRow="1">
                <a:tableStyleId>{5C22544A-7EE6-4342-B048-85BDC9FD1C3A}</a:tableStyleId>
              </a:tblPr>
              <a:tblGrid>
                <a:gridCol w="2385961"/>
                <a:gridCol w="2385961"/>
                <a:gridCol w="2543277"/>
              </a:tblGrid>
              <a:tr h="908345">
                <a:tc>
                  <a:txBody>
                    <a:bodyPr/>
                    <a:lstStyle/>
                    <a:p>
                      <a:r>
                        <a:rPr lang="en-US" baseline="0" dirty="0" smtClean="0"/>
                        <a:t>            </a:t>
                      </a:r>
                    </a:p>
                    <a:p>
                      <a:endParaRPr lang="en-US" dirty="0"/>
                    </a:p>
                  </a:txBody>
                  <a:tcPr/>
                </a:tc>
                <a:tc>
                  <a:txBody>
                    <a:bodyPr/>
                    <a:lstStyle/>
                    <a:p>
                      <a:endParaRPr lang="en-US" dirty="0"/>
                    </a:p>
                  </a:txBody>
                  <a:tcPr/>
                </a:tc>
                <a:tc>
                  <a:txBody>
                    <a:bodyPr/>
                    <a:lstStyle/>
                    <a:p>
                      <a:endParaRPr lang="en-US" dirty="0"/>
                    </a:p>
                  </a:txBody>
                  <a:tcPr/>
                </a:tc>
              </a:tr>
              <a:tr h="580331">
                <a:tc>
                  <a:txBody>
                    <a:bodyPr/>
                    <a:lstStyle/>
                    <a:p>
                      <a:pPr algn="ctr"/>
                      <a:r>
                        <a:rPr lang="en-US" sz="2000" dirty="0" smtClean="0"/>
                        <a:t>16</a:t>
                      </a:r>
                      <a:endParaRPr lang="en-US" sz="2000" dirty="0"/>
                    </a:p>
                  </a:txBody>
                  <a:tcPr/>
                </a:tc>
                <a:tc>
                  <a:txBody>
                    <a:bodyPr/>
                    <a:lstStyle/>
                    <a:p>
                      <a:endParaRPr lang="en-US" dirty="0"/>
                    </a:p>
                  </a:txBody>
                  <a:tcPr/>
                </a:tc>
                <a:tc>
                  <a:txBody>
                    <a:bodyPr/>
                    <a:lstStyle/>
                    <a:p>
                      <a:endParaRPr lang="en-US"/>
                    </a:p>
                  </a:txBody>
                  <a:tcPr/>
                </a:tc>
              </a:tr>
              <a:tr h="580331">
                <a:tc>
                  <a:txBody>
                    <a:bodyPr/>
                    <a:lstStyle/>
                    <a:p>
                      <a:pPr algn="ctr"/>
                      <a:r>
                        <a:rPr lang="en-US" sz="2000" dirty="0" smtClean="0"/>
                        <a:t>14</a:t>
                      </a:r>
                      <a:endParaRPr lang="en-US" sz="2000" dirty="0"/>
                    </a:p>
                  </a:txBody>
                  <a:tcPr/>
                </a:tc>
                <a:tc>
                  <a:txBody>
                    <a:bodyPr/>
                    <a:lstStyle/>
                    <a:p>
                      <a:endParaRPr lang="en-US"/>
                    </a:p>
                  </a:txBody>
                  <a:tcPr/>
                </a:tc>
                <a:tc>
                  <a:txBody>
                    <a:bodyPr/>
                    <a:lstStyle/>
                    <a:p>
                      <a:endParaRPr lang="en-US"/>
                    </a:p>
                  </a:txBody>
                  <a:tcPr/>
                </a:tc>
              </a:tr>
              <a:tr h="580331">
                <a:tc>
                  <a:txBody>
                    <a:bodyPr/>
                    <a:lstStyle/>
                    <a:p>
                      <a:pPr algn="ctr"/>
                      <a:r>
                        <a:rPr lang="en-US" sz="2000" dirty="0" smtClean="0"/>
                        <a:t>12</a:t>
                      </a:r>
                      <a:endParaRPr lang="en-US" sz="2000" dirty="0"/>
                    </a:p>
                  </a:txBody>
                  <a:tcPr/>
                </a:tc>
                <a:tc>
                  <a:txBody>
                    <a:bodyPr/>
                    <a:lstStyle/>
                    <a:p>
                      <a:endParaRPr lang="en-US"/>
                    </a:p>
                  </a:txBody>
                  <a:tcPr/>
                </a:tc>
                <a:tc>
                  <a:txBody>
                    <a:bodyPr/>
                    <a:lstStyle/>
                    <a:p>
                      <a:endParaRPr lang="en-US"/>
                    </a:p>
                  </a:txBody>
                  <a:tcPr/>
                </a:tc>
              </a:tr>
              <a:tr h="580331">
                <a:tc>
                  <a:txBody>
                    <a:bodyPr/>
                    <a:lstStyle/>
                    <a:p>
                      <a:pPr algn="ctr"/>
                      <a:r>
                        <a:rPr lang="en-US" sz="2000" dirty="0" smtClean="0"/>
                        <a:t>21</a:t>
                      </a:r>
                      <a:endParaRPr lang="en-US" sz="2000" dirty="0"/>
                    </a:p>
                  </a:txBody>
                  <a:tcPr/>
                </a:tc>
                <a:tc>
                  <a:txBody>
                    <a:bodyPr/>
                    <a:lstStyle/>
                    <a:p>
                      <a:endParaRPr lang="en-US"/>
                    </a:p>
                  </a:txBody>
                  <a:tcPr/>
                </a:tc>
                <a:tc>
                  <a:txBody>
                    <a:bodyPr/>
                    <a:lstStyle/>
                    <a:p>
                      <a:endParaRPr lang="en-US"/>
                    </a:p>
                  </a:txBody>
                  <a:tcPr/>
                </a:tc>
              </a:tr>
              <a:tr h="580331">
                <a:tc>
                  <a:txBody>
                    <a:bodyPr/>
                    <a:lstStyle/>
                    <a:p>
                      <a:pPr algn="ctr"/>
                      <a:r>
                        <a:rPr lang="en-US" sz="2000" dirty="0" smtClean="0"/>
                        <a:t>22</a:t>
                      </a:r>
                      <a:endParaRPr lang="en-US" sz="2000" dirty="0"/>
                    </a:p>
                  </a:txBody>
                  <a:tcPr/>
                </a:tc>
                <a:tc>
                  <a:txBody>
                    <a:bodyPr/>
                    <a:lstStyle/>
                    <a:p>
                      <a:endParaRPr lang="en-US"/>
                    </a:p>
                  </a:txBody>
                  <a:tcPr/>
                </a:tc>
                <a:tc>
                  <a:txBody>
                    <a:bodyPr/>
                    <a:lstStyle/>
                    <a:p>
                      <a:endParaRPr lang="en-US" dirty="0"/>
                    </a:p>
                  </a:txBody>
                  <a:tcPr/>
                </a:tc>
              </a:tr>
            </a:tbl>
          </a:graphicData>
        </a:graphic>
      </p:graphicFrame>
      <p:graphicFrame>
        <p:nvGraphicFramePr>
          <p:cNvPr id="5" name="Object 3"/>
          <p:cNvGraphicFramePr>
            <a:graphicFrameLocks noChangeAspect="1"/>
          </p:cNvGraphicFramePr>
          <p:nvPr/>
        </p:nvGraphicFramePr>
        <p:xfrm>
          <a:off x="3581400" y="1600200"/>
          <a:ext cx="1793260" cy="740196"/>
        </p:xfrm>
        <a:graphic>
          <a:graphicData uri="http://schemas.openxmlformats.org/presentationml/2006/ole">
            <p:oleObj spid="_x0000_s18434" name="Equation" r:id="rId3" imgW="342720" imgH="164880" progId="Equation.3">
              <p:embed/>
            </p:oleObj>
          </a:graphicData>
        </a:graphic>
      </p:graphicFrame>
      <p:graphicFrame>
        <p:nvGraphicFramePr>
          <p:cNvPr id="6" name="Object 4"/>
          <p:cNvGraphicFramePr>
            <a:graphicFrameLocks noChangeAspect="1"/>
          </p:cNvGraphicFramePr>
          <p:nvPr/>
        </p:nvGraphicFramePr>
        <p:xfrm>
          <a:off x="1752600" y="1676400"/>
          <a:ext cx="734425" cy="692349"/>
        </p:xfrm>
        <a:graphic>
          <a:graphicData uri="http://schemas.openxmlformats.org/presentationml/2006/ole">
            <p:oleObj spid="_x0000_s18435" name="Equation" r:id="rId4" imgW="126720" imgH="139680" progId="Equation.3">
              <p:embed/>
            </p:oleObj>
          </a:graphicData>
        </a:graphic>
      </p:graphicFrame>
      <p:graphicFrame>
        <p:nvGraphicFramePr>
          <p:cNvPr id="7" name="Object 5"/>
          <p:cNvGraphicFramePr>
            <a:graphicFrameLocks noChangeAspect="1"/>
          </p:cNvGraphicFramePr>
          <p:nvPr/>
        </p:nvGraphicFramePr>
        <p:xfrm>
          <a:off x="5791200" y="1524000"/>
          <a:ext cx="2656096" cy="1022789"/>
        </p:xfrm>
        <a:graphic>
          <a:graphicData uri="http://schemas.openxmlformats.org/presentationml/2006/ole">
            <p:oleObj spid="_x0000_s18436" name="Equation" r:id="rId5" imgW="507960" imgH="228600" progId="Equation.3">
              <p:embed/>
            </p:oleObj>
          </a:graphicData>
        </a:graphic>
      </p:graphicFrame>
      <p:sp>
        <p:nvSpPr>
          <p:cNvPr id="8" name="Title 7"/>
          <p:cNvSpPr>
            <a:spLocks noGrp="1"/>
          </p:cNvSpPr>
          <p:nvPr>
            <p:ph type="title"/>
          </p:nvPr>
        </p:nvSpPr>
        <p:spPr/>
        <p:txBody>
          <a:bodyPr/>
          <a:lstStyle/>
          <a:p>
            <a:r>
              <a:rPr lang="en-US" dirty="0" smtClean="0"/>
              <a:t>Mean is 17</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066800" y="1600200"/>
          <a:ext cx="7315199" cy="3810000"/>
        </p:xfrm>
        <a:graphic>
          <a:graphicData uri="http://schemas.openxmlformats.org/drawingml/2006/table">
            <a:tbl>
              <a:tblPr firstRow="1" bandRow="1">
                <a:tableStyleId>{5C22544A-7EE6-4342-B048-85BDC9FD1C3A}</a:tableStyleId>
              </a:tblPr>
              <a:tblGrid>
                <a:gridCol w="2385961"/>
                <a:gridCol w="2385961"/>
                <a:gridCol w="2543277"/>
              </a:tblGrid>
              <a:tr h="908345">
                <a:tc>
                  <a:txBody>
                    <a:bodyPr/>
                    <a:lstStyle/>
                    <a:p>
                      <a:r>
                        <a:rPr lang="en-US" baseline="0" dirty="0" smtClean="0"/>
                        <a:t>            </a:t>
                      </a:r>
                    </a:p>
                    <a:p>
                      <a:endParaRPr lang="en-US" dirty="0"/>
                    </a:p>
                  </a:txBody>
                  <a:tcPr/>
                </a:tc>
                <a:tc>
                  <a:txBody>
                    <a:bodyPr/>
                    <a:lstStyle/>
                    <a:p>
                      <a:endParaRPr lang="en-US" dirty="0"/>
                    </a:p>
                  </a:txBody>
                  <a:tcPr/>
                </a:tc>
                <a:tc>
                  <a:txBody>
                    <a:bodyPr/>
                    <a:lstStyle/>
                    <a:p>
                      <a:endParaRPr lang="en-US" dirty="0"/>
                    </a:p>
                  </a:txBody>
                  <a:tcPr/>
                </a:tc>
              </a:tr>
              <a:tr h="580331">
                <a:tc>
                  <a:txBody>
                    <a:bodyPr/>
                    <a:lstStyle/>
                    <a:p>
                      <a:pPr algn="ctr"/>
                      <a:r>
                        <a:rPr lang="en-US" sz="2000" dirty="0" smtClean="0"/>
                        <a:t>16</a:t>
                      </a:r>
                      <a:endParaRPr lang="en-US" sz="2000" dirty="0"/>
                    </a:p>
                  </a:txBody>
                  <a:tcPr/>
                </a:tc>
                <a:tc>
                  <a:txBody>
                    <a:bodyPr/>
                    <a:lstStyle/>
                    <a:p>
                      <a:pPr algn="ctr"/>
                      <a:r>
                        <a:rPr lang="en-US" dirty="0" smtClean="0"/>
                        <a:t>-1</a:t>
                      </a:r>
                      <a:endParaRPr lang="en-US" dirty="0"/>
                    </a:p>
                  </a:txBody>
                  <a:tcPr/>
                </a:tc>
                <a:tc>
                  <a:txBody>
                    <a:bodyPr/>
                    <a:lstStyle/>
                    <a:p>
                      <a:pPr algn="ctr"/>
                      <a:endParaRPr lang="en-US"/>
                    </a:p>
                  </a:txBody>
                  <a:tcPr/>
                </a:tc>
              </a:tr>
              <a:tr h="580331">
                <a:tc>
                  <a:txBody>
                    <a:bodyPr/>
                    <a:lstStyle/>
                    <a:p>
                      <a:pPr algn="ctr"/>
                      <a:r>
                        <a:rPr lang="en-US" sz="2000" dirty="0" smtClean="0"/>
                        <a:t>14</a:t>
                      </a:r>
                      <a:endParaRPr lang="en-US" sz="2000" dirty="0"/>
                    </a:p>
                  </a:txBody>
                  <a:tcPr/>
                </a:tc>
                <a:tc>
                  <a:txBody>
                    <a:bodyPr/>
                    <a:lstStyle/>
                    <a:p>
                      <a:pPr algn="ctr"/>
                      <a:r>
                        <a:rPr lang="en-US" dirty="0" smtClean="0"/>
                        <a:t>-3</a:t>
                      </a:r>
                      <a:endParaRPr lang="en-US" dirty="0"/>
                    </a:p>
                  </a:txBody>
                  <a:tcPr/>
                </a:tc>
                <a:tc>
                  <a:txBody>
                    <a:bodyPr/>
                    <a:lstStyle/>
                    <a:p>
                      <a:pPr algn="ctr"/>
                      <a:endParaRPr lang="en-US"/>
                    </a:p>
                  </a:txBody>
                  <a:tcPr/>
                </a:tc>
              </a:tr>
              <a:tr h="580331">
                <a:tc>
                  <a:txBody>
                    <a:bodyPr/>
                    <a:lstStyle/>
                    <a:p>
                      <a:pPr algn="ctr"/>
                      <a:r>
                        <a:rPr lang="en-US" sz="2000" dirty="0" smtClean="0"/>
                        <a:t>12</a:t>
                      </a:r>
                      <a:endParaRPr lang="en-US" sz="2000" dirty="0"/>
                    </a:p>
                  </a:txBody>
                  <a:tcPr/>
                </a:tc>
                <a:tc>
                  <a:txBody>
                    <a:bodyPr/>
                    <a:lstStyle/>
                    <a:p>
                      <a:pPr algn="ctr"/>
                      <a:r>
                        <a:rPr lang="en-US" dirty="0" smtClean="0"/>
                        <a:t>-5</a:t>
                      </a:r>
                      <a:endParaRPr lang="en-US" dirty="0"/>
                    </a:p>
                  </a:txBody>
                  <a:tcPr/>
                </a:tc>
                <a:tc>
                  <a:txBody>
                    <a:bodyPr/>
                    <a:lstStyle/>
                    <a:p>
                      <a:pPr algn="ctr"/>
                      <a:endParaRPr lang="en-US"/>
                    </a:p>
                  </a:txBody>
                  <a:tcPr/>
                </a:tc>
              </a:tr>
              <a:tr h="580331">
                <a:tc>
                  <a:txBody>
                    <a:bodyPr/>
                    <a:lstStyle/>
                    <a:p>
                      <a:pPr algn="ctr"/>
                      <a:r>
                        <a:rPr lang="en-US" sz="2000" dirty="0" smtClean="0"/>
                        <a:t>21</a:t>
                      </a:r>
                      <a:endParaRPr lang="en-US" sz="2000" dirty="0"/>
                    </a:p>
                  </a:txBody>
                  <a:tcPr/>
                </a:tc>
                <a:tc>
                  <a:txBody>
                    <a:bodyPr/>
                    <a:lstStyle/>
                    <a:p>
                      <a:pPr algn="ctr"/>
                      <a:r>
                        <a:rPr lang="en-US" dirty="0" smtClean="0"/>
                        <a:t>4</a:t>
                      </a:r>
                      <a:endParaRPr lang="en-US" dirty="0"/>
                    </a:p>
                  </a:txBody>
                  <a:tcPr/>
                </a:tc>
                <a:tc>
                  <a:txBody>
                    <a:bodyPr/>
                    <a:lstStyle/>
                    <a:p>
                      <a:pPr algn="ctr"/>
                      <a:endParaRPr lang="en-US" dirty="0"/>
                    </a:p>
                  </a:txBody>
                  <a:tcPr/>
                </a:tc>
              </a:tr>
              <a:tr h="580331">
                <a:tc>
                  <a:txBody>
                    <a:bodyPr/>
                    <a:lstStyle/>
                    <a:p>
                      <a:pPr algn="ctr"/>
                      <a:r>
                        <a:rPr lang="en-US" sz="2000" dirty="0" smtClean="0"/>
                        <a:t>22</a:t>
                      </a:r>
                      <a:endParaRPr lang="en-US" sz="2000" dirty="0"/>
                    </a:p>
                  </a:txBody>
                  <a:tcPr/>
                </a:tc>
                <a:tc>
                  <a:txBody>
                    <a:bodyPr/>
                    <a:lstStyle/>
                    <a:p>
                      <a:pPr algn="ctr"/>
                      <a:r>
                        <a:rPr lang="en-US" dirty="0" smtClean="0"/>
                        <a:t>5</a:t>
                      </a:r>
                      <a:endParaRPr lang="en-US" dirty="0"/>
                    </a:p>
                  </a:txBody>
                  <a:tcPr/>
                </a:tc>
                <a:tc>
                  <a:txBody>
                    <a:bodyPr/>
                    <a:lstStyle/>
                    <a:p>
                      <a:pPr algn="ctr"/>
                      <a:endParaRPr lang="en-US" dirty="0"/>
                    </a:p>
                  </a:txBody>
                  <a:tcPr/>
                </a:tc>
              </a:tr>
            </a:tbl>
          </a:graphicData>
        </a:graphic>
      </p:graphicFrame>
      <p:graphicFrame>
        <p:nvGraphicFramePr>
          <p:cNvPr id="5" name="Object 3"/>
          <p:cNvGraphicFramePr>
            <a:graphicFrameLocks noChangeAspect="1"/>
          </p:cNvGraphicFramePr>
          <p:nvPr/>
        </p:nvGraphicFramePr>
        <p:xfrm>
          <a:off x="3581400" y="1600200"/>
          <a:ext cx="1793260" cy="740196"/>
        </p:xfrm>
        <a:graphic>
          <a:graphicData uri="http://schemas.openxmlformats.org/presentationml/2006/ole">
            <p:oleObj spid="_x0000_s19458" name="Equation" r:id="rId3" imgW="342720" imgH="164880" progId="Equation.3">
              <p:embed/>
            </p:oleObj>
          </a:graphicData>
        </a:graphic>
      </p:graphicFrame>
      <p:graphicFrame>
        <p:nvGraphicFramePr>
          <p:cNvPr id="6" name="Object 4"/>
          <p:cNvGraphicFramePr>
            <a:graphicFrameLocks noChangeAspect="1"/>
          </p:cNvGraphicFramePr>
          <p:nvPr/>
        </p:nvGraphicFramePr>
        <p:xfrm>
          <a:off x="1752600" y="1676400"/>
          <a:ext cx="734425" cy="692349"/>
        </p:xfrm>
        <a:graphic>
          <a:graphicData uri="http://schemas.openxmlformats.org/presentationml/2006/ole">
            <p:oleObj spid="_x0000_s19459" name="Equation" r:id="rId4" imgW="126720" imgH="139680" progId="Equation.3">
              <p:embed/>
            </p:oleObj>
          </a:graphicData>
        </a:graphic>
      </p:graphicFrame>
      <p:graphicFrame>
        <p:nvGraphicFramePr>
          <p:cNvPr id="7" name="Object 5"/>
          <p:cNvGraphicFramePr>
            <a:graphicFrameLocks noChangeAspect="1"/>
          </p:cNvGraphicFramePr>
          <p:nvPr/>
        </p:nvGraphicFramePr>
        <p:xfrm>
          <a:off x="5791200" y="1524000"/>
          <a:ext cx="2656096" cy="1022789"/>
        </p:xfrm>
        <a:graphic>
          <a:graphicData uri="http://schemas.openxmlformats.org/presentationml/2006/ole">
            <p:oleObj spid="_x0000_s19460" name="Equation" r:id="rId5" imgW="507960" imgH="22860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066800" y="1600200"/>
          <a:ext cx="7315199" cy="3810000"/>
        </p:xfrm>
        <a:graphic>
          <a:graphicData uri="http://schemas.openxmlformats.org/drawingml/2006/table">
            <a:tbl>
              <a:tblPr firstRow="1" bandRow="1">
                <a:tableStyleId>{5C22544A-7EE6-4342-B048-85BDC9FD1C3A}</a:tableStyleId>
              </a:tblPr>
              <a:tblGrid>
                <a:gridCol w="2385961"/>
                <a:gridCol w="2385961"/>
                <a:gridCol w="2543277"/>
              </a:tblGrid>
              <a:tr h="908345">
                <a:tc>
                  <a:txBody>
                    <a:bodyPr/>
                    <a:lstStyle/>
                    <a:p>
                      <a:r>
                        <a:rPr lang="en-US" baseline="0" dirty="0" smtClean="0"/>
                        <a:t>            </a:t>
                      </a:r>
                    </a:p>
                    <a:p>
                      <a:endParaRPr lang="en-US" dirty="0"/>
                    </a:p>
                  </a:txBody>
                  <a:tcPr/>
                </a:tc>
                <a:tc>
                  <a:txBody>
                    <a:bodyPr/>
                    <a:lstStyle/>
                    <a:p>
                      <a:endParaRPr lang="en-US" dirty="0"/>
                    </a:p>
                  </a:txBody>
                  <a:tcPr/>
                </a:tc>
                <a:tc>
                  <a:txBody>
                    <a:bodyPr/>
                    <a:lstStyle/>
                    <a:p>
                      <a:endParaRPr lang="en-US" dirty="0"/>
                    </a:p>
                  </a:txBody>
                  <a:tcPr/>
                </a:tc>
              </a:tr>
              <a:tr h="580331">
                <a:tc>
                  <a:txBody>
                    <a:bodyPr/>
                    <a:lstStyle/>
                    <a:p>
                      <a:pPr algn="ctr"/>
                      <a:r>
                        <a:rPr lang="en-US" sz="2000" dirty="0" smtClean="0"/>
                        <a:t>16</a:t>
                      </a:r>
                      <a:endParaRPr lang="en-US" sz="2000"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r>
              <a:tr h="580331">
                <a:tc>
                  <a:txBody>
                    <a:bodyPr/>
                    <a:lstStyle/>
                    <a:p>
                      <a:pPr algn="ctr"/>
                      <a:r>
                        <a:rPr lang="en-US" sz="2000" dirty="0" smtClean="0"/>
                        <a:t>14</a:t>
                      </a:r>
                      <a:endParaRPr lang="en-US" sz="2000" dirty="0"/>
                    </a:p>
                  </a:txBody>
                  <a:tcPr/>
                </a:tc>
                <a:tc>
                  <a:txBody>
                    <a:bodyPr/>
                    <a:lstStyle/>
                    <a:p>
                      <a:pPr algn="ctr"/>
                      <a:r>
                        <a:rPr lang="en-US" dirty="0" smtClean="0"/>
                        <a:t>-3</a:t>
                      </a:r>
                      <a:endParaRPr lang="en-US" dirty="0"/>
                    </a:p>
                  </a:txBody>
                  <a:tcPr/>
                </a:tc>
                <a:tc>
                  <a:txBody>
                    <a:bodyPr/>
                    <a:lstStyle/>
                    <a:p>
                      <a:pPr algn="ctr"/>
                      <a:r>
                        <a:rPr lang="en-US" dirty="0" smtClean="0"/>
                        <a:t>9</a:t>
                      </a:r>
                      <a:endParaRPr lang="en-US" dirty="0"/>
                    </a:p>
                  </a:txBody>
                  <a:tcPr/>
                </a:tc>
              </a:tr>
              <a:tr h="580331">
                <a:tc>
                  <a:txBody>
                    <a:bodyPr/>
                    <a:lstStyle/>
                    <a:p>
                      <a:pPr algn="ctr"/>
                      <a:r>
                        <a:rPr lang="en-US" sz="2000" dirty="0" smtClean="0"/>
                        <a:t>12</a:t>
                      </a:r>
                      <a:endParaRPr lang="en-US" sz="2000" dirty="0"/>
                    </a:p>
                  </a:txBody>
                  <a:tcPr/>
                </a:tc>
                <a:tc>
                  <a:txBody>
                    <a:bodyPr/>
                    <a:lstStyle/>
                    <a:p>
                      <a:pPr algn="ctr"/>
                      <a:r>
                        <a:rPr lang="en-US" dirty="0" smtClean="0"/>
                        <a:t>-5</a:t>
                      </a:r>
                      <a:endParaRPr lang="en-US" dirty="0"/>
                    </a:p>
                  </a:txBody>
                  <a:tcPr/>
                </a:tc>
                <a:tc>
                  <a:txBody>
                    <a:bodyPr/>
                    <a:lstStyle/>
                    <a:p>
                      <a:pPr algn="ctr"/>
                      <a:r>
                        <a:rPr lang="en-US" dirty="0" smtClean="0"/>
                        <a:t>25</a:t>
                      </a:r>
                      <a:endParaRPr lang="en-US" dirty="0"/>
                    </a:p>
                  </a:txBody>
                  <a:tcPr/>
                </a:tc>
              </a:tr>
              <a:tr h="580331">
                <a:tc>
                  <a:txBody>
                    <a:bodyPr/>
                    <a:lstStyle/>
                    <a:p>
                      <a:pPr algn="ctr"/>
                      <a:r>
                        <a:rPr lang="en-US" sz="2000" dirty="0" smtClean="0"/>
                        <a:t>21</a:t>
                      </a:r>
                      <a:endParaRPr lang="en-US" sz="2000" dirty="0"/>
                    </a:p>
                  </a:txBody>
                  <a:tcPr/>
                </a:tc>
                <a:tc>
                  <a:txBody>
                    <a:bodyPr/>
                    <a:lstStyle/>
                    <a:p>
                      <a:pPr algn="ctr"/>
                      <a:r>
                        <a:rPr lang="en-US" dirty="0" smtClean="0"/>
                        <a:t>4</a:t>
                      </a:r>
                      <a:endParaRPr lang="en-US" dirty="0"/>
                    </a:p>
                  </a:txBody>
                  <a:tcPr/>
                </a:tc>
                <a:tc>
                  <a:txBody>
                    <a:bodyPr/>
                    <a:lstStyle/>
                    <a:p>
                      <a:pPr algn="ctr"/>
                      <a:r>
                        <a:rPr lang="en-US" dirty="0" smtClean="0"/>
                        <a:t>16</a:t>
                      </a:r>
                      <a:endParaRPr lang="en-US" dirty="0"/>
                    </a:p>
                  </a:txBody>
                  <a:tcPr/>
                </a:tc>
              </a:tr>
              <a:tr h="580331">
                <a:tc>
                  <a:txBody>
                    <a:bodyPr/>
                    <a:lstStyle/>
                    <a:p>
                      <a:pPr algn="ctr"/>
                      <a:r>
                        <a:rPr lang="en-US" sz="2000" dirty="0" smtClean="0"/>
                        <a:t>22</a:t>
                      </a:r>
                      <a:endParaRPr lang="en-US" sz="2000" dirty="0"/>
                    </a:p>
                  </a:txBody>
                  <a:tcPr/>
                </a:tc>
                <a:tc>
                  <a:txBody>
                    <a:bodyPr/>
                    <a:lstStyle/>
                    <a:p>
                      <a:pPr algn="ctr"/>
                      <a:r>
                        <a:rPr lang="en-US" dirty="0" smtClean="0"/>
                        <a:t>5</a:t>
                      </a:r>
                      <a:endParaRPr lang="en-US" dirty="0"/>
                    </a:p>
                  </a:txBody>
                  <a:tcPr/>
                </a:tc>
                <a:tc>
                  <a:txBody>
                    <a:bodyPr/>
                    <a:lstStyle/>
                    <a:p>
                      <a:pPr algn="ctr"/>
                      <a:r>
                        <a:rPr lang="en-US" dirty="0" smtClean="0"/>
                        <a:t>25</a:t>
                      </a:r>
                      <a:endParaRPr lang="en-US" dirty="0"/>
                    </a:p>
                  </a:txBody>
                  <a:tcPr/>
                </a:tc>
              </a:tr>
            </a:tbl>
          </a:graphicData>
        </a:graphic>
      </p:graphicFrame>
      <p:graphicFrame>
        <p:nvGraphicFramePr>
          <p:cNvPr id="5" name="Object 3"/>
          <p:cNvGraphicFramePr>
            <a:graphicFrameLocks noChangeAspect="1"/>
          </p:cNvGraphicFramePr>
          <p:nvPr/>
        </p:nvGraphicFramePr>
        <p:xfrm>
          <a:off x="3581400" y="1600200"/>
          <a:ext cx="1793260" cy="740196"/>
        </p:xfrm>
        <a:graphic>
          <a:graphicData uri="http://schemas.openxmlformats.org/presentationml/2006/ole">
            <p:oleObj spid="_x0000_s20482" name="Equation" r:id="rId3" imgW="342720" imgH="164880" progId="Equation.3">
              <p:embed/>
            </p:oleObj>
          </a:graphicData>
        </a:graphic>
      </p:graphicFrame>
      <p:graphicFrame>
        <p:nvGraphicFramePr>
          <p:cNvPr id="6" name="Object 4"/>
          <p:cNvGraphicFramePr>
            <a:graphicFrameLocks noChangeAspect="1"/>
          </p:cNvGraphicFramePr>
          <p:nvPr/>
        </p:nvGraphicFramePr>
        <p:xfrm>
          <a:off x="1752600" y="1676400"/>
          <a:ext cx="734425" cy="692349"/>
        </p:xfrm>
        <a:graphic>
          <a:graphicData uri="http://schemas.openxmlformats.org/presentationml/2006/ole">
            <p:oleObj spid="_x0000_s20483" name="Equation" r:id="rId4" imgW="126720" imgH="139680" progId="Equation.3">
              <p:embed/>
            </p:oleObj>
          </a:graphicData>
        </a:graphic>
      </p:graphicFrame>
      <p:graphicFrame>
        <p:nvGraphicFramePr>
          <p:cNvPr id="7" name="Object 5"/>
          <p:cNvGraphicFramePr>
            <a:graphicFrameLocks noChangeAspect="1"/>
          </p:cNvGraphicFramePr>
          <p:nvPr/>
        </p:nvGraphicFramePr>
        <p:xfrm>
          <a:off x="5791200" y="1524000"/>
          <a:ext cx="2656096" cy="1022789"/>
        </p:xfrm>
        <a:graphic>
          <a:graphicData uri="http://schemas.openxmlformats.org/presentationml/2006/ole">
            <p:oleObj spid="_x0000_s20484" name="Equation" r:id="rId5" imgW="507960" imgH="228600"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2"/>
          <p:cNvGraphicFramePr>
            <a:graphicFrameLocks noChangeAspect="1"/>
          </p:cNvGraphicFramePr>
          <p:nvPr/>
        </p:nvGraphicFramePr>
        <p:xfrm>
          <a:off x="2133600" y="457200"/>
          <a:ext cx="4419600" cy="1893293"/>
        </p:xfrm>
        <a:graphic>
          <a:graphicData uri="http://schemas.openxmlformats.org/presentationml/2006/ole">
            <p:oleObj spid="_x0000_s21506" name="Equation" r:id="rId3" imgW="1054080" imgH="482400" progId="Equation.3">
              <p:embed/>
            </p:oleObj>
          </a:graphicData>
        </a:graphic>
      </p:graphicFrame>
      <p:graphicFrame>
        <p:nvGraphicFramePr>
          <p:cNvPr id="21507" name="Object 3"/>
          <p:cNvGraphicFramePr>
            <a:graphicFrameLocks noChangeAspect="1"/>
          </p:cNvGraphicFramePr>
          <p:nvPr/>
        </p:nvGraphicFramePr>
        <p:xfrm>
          <a:off x="1" y="3647099"/>
          <a:ext cx="9144000" cy="1374164"/>
        </p:xfrm>
        <a:graphic>
          <a:graphicData uri="http://schemas.openxmlformats.org/presentationml/2006/ole">
            <p:oleObj spid="_x0000_s21507" name="Equation" r:id="rId4" imgW="2768400" imgH="44424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rmAutofit fontScale="90000"/>
          </a:bodyPr>
          <a:lstStyle/>
          <a:p>
            <a:r>
              <a:rPr lang="en-US" dirty="0" smtClean="0"/>
              <a:t>Assignment:</a:t>
            </a:r>
            <a:br>
              <a:rPr lang="en-US" dirty="0" smtClean="0"/>
            </a:br>
            <a:r>
              <a:rPr lang="en-US" dirty="0" smtClean="0"/>
              <a:t/>
            </a:r>
            <a:br>
              <a:rPr lang="en-US" dirty="0" smtClean="0"/>
            </a:br>
            <a:r>
              <a:rPr lang="en-US" dirty="0" smtClean="0">
                <a:solidFill>
                  <a:srgbClr val="FF0000"/>
                </a:solidFill>
              </a:rPr>
              <a:t>Pg. 815 #6-14 EVENS</a:t>
            </a:r>
            <a:r>
              <a:rPr lang="en-US" dirty="0" smtClean="0"/>
              <a:t/>
            </a:r>
            <a:br>
              <a:rPr lang="en-US" dirty="0" smtClean="0"/>
            </a:br>
            <a:r>
              <a:rPr lang="en-US" dirty="0" smtClean="0"/>
              <a:t>you need to make the table to show how you find standard deviation</a:t>
            </a:r>
            <a:br>
              <a:rPr lang="en-US" dirty="0" smtClean="0"/>
            </a:br>
            <a:endParaRPr lang="en-US" dirty="0"/>
          </a:p>
        </p:txBody>
      </p:sp>
      <p:pic>
        <p:nvPicPr>
          <p:cNvPr id="3" name="Picture 2" descr="chickenstats.jpg"/>
          <p:cNvPicPr>
            <a:picLocks noChangeAspect="1"/>
          </p:cNvPicPr>
          <p:nvPr/>
        </p:nvPicPr>
        <p:blipFill>
          <a:blip r:embed="rId2" cstate="print"/>
          <a:stretch>
            <a:fillRect/>
          </a:stretch>
        </p:blipFill>
        <p:spPr>
          <a:xfrm>
            <a:off x="2667000" y="3050857"/>
            <a:ext cx="3384630" cy="3342323"/>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lstStyle/>
          <a:p>
            <a:r>
              <a:rPr lang="en-US" dirty="0" smtClean="0"/>
              <a:t>Notes Part 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Object 2"/>
          <p:cNvGraphicFramePr>
            <a:graphicFrameLocks noChangeAspect="1"/>
          </p:cNvGraphicFramePr>
          <p:nvPr/>
        </p:nvGraphicFramePr>
        <p:xfrm>
          <a:off x="990600" y="2971800"/>
          <a:ext cx="5378450" cy="1893888"/>
        </p:xfrm>
        <a:graphic>
          <a:graphicData uri="http://schemas.openxmlformats.org/presentationml/2006/ole">
            <p:oleObj spid="_x0000_s24578" name="Equation" r:id="rId3" imgW="1282680" imgH="482400" progId="Equation.3">
              <p:embed/>
            </p:oleObj>
          </a:graphicData>
        </a:graphic>
      </p:graphicFrame>
      <p:sp>
        <p:nvSpPr>
          <p:cNvPr id="3" name="TextBox 2"/>
          <p:cNvSpPr txBox="1"/>
          <p:nvPr/>
        </p:nvSpPr>
        <p:spPr>
          <a:xfrm>
            <a:off x="1447800" y="685800"/>
            <a:ext cx="6934200" cy="1200329"/>
          </a:xfrm>
          <a:prstGeom prst="rect">
            <a:avLst/>
          </a:prstGeom>
          <a:noFill/>
        </p:spPr>
        <p:txBody>
          <a:bodyPr wrap="square" rtlCol="0">
            <a:spAutoFit/>
          </a:bodyPr>
          <a:lstStyle/>
          <a:p>
            <a:pPr algn="ctr"/>
            <a:r>
              <a:rPr lang="en-US" sz="3600" dirty="0" smtClean="0"/>
              <a:t>SAMPLE STANDARD DEVIATION FOR A FREQUENCY DISTRIBUTION:</a:t>
            </a:r>
            <a:endParaRPr lang="en-US" sz="3600" dirty="0"/>
          </a:p>
        </p:txBody>
      </p:sp>
      <p:cxnSp>
        <p:nvCxnSpPr>
          <p:cNvPr id="5" name="Straight Arrow Connector 4"/>
          <p:cNvCxnSpPr/>
          <p:nvPr/>
        </p:nvCxnSpPr>
        <p:spPr>
          <a:xfrm flipH="1">
            <a:off x="6248400" y="2286000"/>
            <a:ext cx="2286000" cy="1295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457197"/>
          <a:ext cx="8763000" cy="6458376"/>
        </p:xfrm>
        <a:graphic>
          <a:graphicData uri="http://schemas.openxmlformats.org/drawingml/2006/table">
            <a:tbl>
              <a:tblPr firstRow="1" bandRow="1">
                <a:tableStyleId>{5C22544A-7EE6-4342-B048-85BDC9FD1C3A}</a:tableStyleId>
              </a:tblPr>
              <a:tblGrid>
                <a:gridCol w="914400"/>
                <a:gridCol w="1295400"/>
                <a:gridCol w="1905000"/>
                <a:gridCol w="1727200"/>
                <a:gridCol w="1460500"/>
                <a:gridCol w="1460500"/>
              </a:tblGrid>
              <a:tr h="681567">
                <a:tc>
                  <a:txBody>
                    <a:bodyPr/>
                    <a:lstStyle/>
                    <a:p>
                      <a:pPr algn="ctr"/>
                      <a:r>
                        <a:rPr lang="en-US" sz="2400" dirty="0" smtClean="0">
                          <a:solidFill>
                            <a:schemeClr val="tx1"/>
                          </a:solidFill>
                        </a:rPr>
                        <a:t>x</a:t>
                      </a:r>
                    </a:p>
                    <a:p>
                      <a:pPr algn="ctr"/>
                      <a:r>
                        <a:rPr lang="en-US" sz="1800" dirty="0" smtClean="0">
                          <a:solidFill>
                            <a:schemeClr val="tx1"/>
                          </a:solidFill>
                        </a:rPr>
                        <a:t>Closing Price</a:t>
                      </a:r>
                      <a:endParaRPr lang="en-US" sz="1800" dirty="0">
                        <a:solidFill>
                          <a:schemeClr val="tx1"/>
                        </a:solidFill>
                      </a:endParaRPr>
                    </a:p>
                  </a:txBody>
                  <a:tcPr/>
                </a:tc>
                <a:tc>
                  <a:txBody>
                    <a:bodyPr/>
                    <a:lstStyle/>
                    <a:p>
                      <a:pPr algn="ctr"/>
                      <a:r>
                        <a:rPr lang="en-US" sz="2400" dirty="0" smtClean="0">
                          <a:solidFill>
                            <a:schemeClr val="tx1"/>
                          </a:solidFill>
                        </a:rPr>
                        <a:t>f</a:t>
                      </a:r>
                    </a:p>
                    <a:p>
                      <a:pPr algn="ctr"/>
                      <a:r>
                        <a:rPr lang="en-US" sz="1800" dirty="0" smtClean="0">
                          <a:solidFill>
                            <a:schemeClr val="tx1"/>
                          </a:solidFill>
                        </a:rPr>
                        <a:t>Frequency</a:t>
                      </a:r>
                      <a:endParaRPr lang="en-US" sz="1800" dirty="0">
                        <a:solidFill>
                          <a:schemeClr val="tx1"/>
                        </a:solidFill>
                      </a:endParaRPr>
                    </a:p>
                  </a:txBody>
                  <a:tcPr/>
                </a:tc>
                <a:tc>
                  <a:txBody>
                    <a:bodyPr/>
                    <a:lstStyle/>
                    <a:p>
                      <a:pPr algn="ctr"/>
                      <a:endParaRPr lang="en-US" sz="2400" dirty="0" smtClean="0"/>
                    </a:p>
                    <a:p>
                      <a:pPr algn="ctr"/>
                      <a:r>
                        <a:rPr lang="en-US" sz="1800" dirty="0" smtClean="0">
                          <a:solidFill>
                            <a:schemeClr val="tx1"/>
                          </a:solidFill>
                        </a:rPr>
                        <a:t>Product</a:t>
                      </a:r>
                      <a:endParaRPr lang="en-US" sz="1800" dirty="0">
                        <a:solidFill>
                          <a:schemeClr val="tx1"/>
                        </a:solidFill>
                      </a:endParaRPr>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a:p>
                  </a:txBody>
                  <a:tcPr/>
                </a:tc>
              </a:tr>
              <a:tr h="681567">
                <a:tc>
                  <a:txBody>
                    <a:bodyPr/>
                    <a:lstStyle/>
                    <a:p>
                      <a:pPr algn="ctr"/>
                      <a:r>
                        <a:rPr lang="en-US" sz="2400" dirty="0" smtClean="0"/>
                        <a:t>37</a:t>
                      </a:r>
                      <a:endParaRPr lang="en-US" sz="2400" dirty="0"/>
                    </a:p>
                  </a:txBody>
                  <a:tcPr/>
                </a:tc>
                <a:tc>
                  <a:txBody>
                    <a:bodyPr/>
                    <a:lstStyle/>
                    <a:p>
                      <a:pPr algn="ctr"/>
                      <a:r>
                        <a:rPr lang="en-US" sz="2400" dirty="0" smtClean="0"/>
                        <a:t>1</a:t>
                      </a:r>
                      <a:endParaRPr lang="en-US" sz="2400" dirty="0"/>
                    </a:p>
                  </a:txBody>
                  <a:tcPr/>
                </a:tc>
                <a:tc>
                  <a:txBody>
                    <a:bodyPr/>
                    <a:lstStyle/>
                    <a:p>
                      <a:pPr algn="ctr"/>
                      <a:endParaRPr lang="en-US" sz="2400" dirty="0"/>
                    </a:p>
                  </a:txBody>
                  <a:tcPr/>
                </a:tc>
                <a:tc>
                  <a:txBody>
                    <a:bodyPr/>
                    <a:lstStyle/>
                    <a:p>
                      <a:pPr algn="ctr"/>
                      <a:endParaRPr lang="en-US" sz="2400"/>
                    </a:p>
                  </a:txBody>
                  <a:tcPr/>
                </a:tc>
                <a:tc>
                  <a:txBody>
                    <a:bodyPr/>
                    <a:lstStyle/>
                    <a:p>
                      <a:pPr algn="ctr"/>
                      <a:endParaRPr lang="en-US" sz="2400"/>
                    </a:p>
                  </a:txBody>
                  <a:tcPr/>
                </a:tc>
                <a:tc>
                  <a:txBody>
                    <a:bodyPr/>
                    <a:lstStyle/>
                    <a:p>
                      <a:pPr algn="ctr"/>
                      <a:endParaRPr lang="en-US" sz="2400"/>
                    </a:p>
                  </a:txBody>
                  <a:tcPr/>
                </a:tc>
              </a:tr>
              <a:tr h="681567">
                <a:tc>
                  <a:txBody>
                    <a:bodyPr/>
                    <a:lstStyle/>
                    <a:p>
                      <a:pPr algn="ctr"/>
                      <a:r>
                        <a:rPr lang="en-US" sz="2400" dirty="0" smtClean="0"/>
                        <a:t>38</a:t>
                      </a:r>
                      <a:endParaRPr lang="en-US" sz="2400" dirty="0"/>
                    </a:p>
                  </a:txBody>
                  <a:tcPr/>
                </a:tc>
                <a:tc>
                  <a:txBody>
                    <a:bodyPr/>
                    <a:lstStyle/>
                    <a:p>
                      <a:pPr algn="ctr"/>
                      <a:r>
                        <a:rPr lang="en-US" sz="2400" dirty="0" smtClean="0"/>
                        <a:t>2</a:t>
                      </a:r>
                      <a:endParaRPr lang="en-US" sz="2400" dirty="0"/>
                    </a:p>
                  </a:txBody>
                  <a:tcPr/>
                </a:tc>
                <a:tc>
                  <a:txBody>
                    <a:bodyPr/>
                    <a:lstStyle/>
                    <a:p>
                      <a:pPr algn="ctr"/>
                      <a:endParaRPr lang="en-US" sz="2400"/>
                    </a:p>
                  </a:txBody>
                  <a:tcPr/>
                </a:tc>
                <a:tc>
                  <a:txBody>
                    <a:bodyPr/>
                    <a:lstStyle/>
                    <a:p>
                      <a:pPr algn="ctr"/>
                      <a:endParaRPr lang="en-US" sz="2400"/>
                    </a:p>
                  </a:txBody>
                  <a:tcPr/>
                </a:tc>
                <a:tc>
                  <a:txBody>
                    <a:bodyPr/>
                    <a:lstStyle/>
                    <a:p>
                      <a:pPr algn="ctr"/>
                      <a:endParaRPr lang="en-US" sz="2400"/>
                    </a:p>
                  </a:txBody>
                  <a:tcPr/>
                </a:tc>
                <a:tc>
                  <a:txBody>
                    <a:bodyPr/>
                    <a:lstStyle/>
                    <a:p>
                      <a:pPr algn="ctr"/>
                      <a:endParaRPr lang="en-US" sz="2400"/>
                    </a:p>
                  </a:txBody>
                  <a:tcPr/>
                </a:tc>
              </a:tr>
              <a:tr h="681567">
                <a:tc>
                  <a:txBody>
                    <a:bodyPr/>
                    <a:lstStyle/>
                    <a:p>
                      <a:pPr algn="ctr"/>
                      <a:r>
                        <a:rPr lang="en-US" sz="2400" dirty="0" smtClean="0"/>
                        <a:t>39</a:t>
                      </a:r>
                      <a:endParaRPr lang="en-US" sz="2400" dirty="0"/>
                    </a:p>
                  </a:txBody>
                  <a:tcPr/>
                </a:tc>
                <a:tc>
                  <a:txBody>
                    <a:bodyPr/>
                    <a:lstStyle/>
                    <a:p>
                      <a:pPr algn="ctr"/>
                      <a:r>
                        <a:rPr lang="en-US" sz="2400" dirty="0" smtClean="0"/>
                        <a:t>5</a:t>
                      </a:r>
                      <a:endParaRPr lang="en-US" sz="2400" dirty="0"/>
                    </a:p>
                  </a:txBody>
                  <a:tcPr/>
                </a:tc>
                <a:tc>
                  <a:txBody>
                    <a:bodyPr/>
                    <a:lstStyle/>
                    <a:p>
                      <a:pPr algn="ctr"/>
                      <a:endParaRPr lang="en-US" sz="2400" dirty="0"/>
                    </a:p>
                  </a:txBody>
                  <a:tcPr/>
                </a:tc>
                <a:tc>
                  <a:txBody>
                    <a:bodyPr/>
                    <a:lstStyle/>
                    <a:p>
                      <a:pPr algn="ctr"/>
                      <a:endParaRPr lang="en-US" sz="2400"/>
                    </a:p>
                  </a:txBody>
                  <a:tcPr/>
                </a:tc>
                <a:tc>
                  <a:txBody>
                    <a:bodyPr/>
                    <a:lstStyle/>
                    <a:p>
                      <a:pPr algn="ctr"/>
                      <a:endParaRPr lang="en-US" sz="2400"/>
                    </a:p>
                  </a:txBody>
                  <a:tcPr/>
                </a:tc>
                <a:tc>
                  <a:txBody>
                    <a:bodyPr/>
                    <a:lstStyle/>
                    <a:p>
                      <a:pPr algn="ctr"/>
                      <a:endParaRPr lang="en-US" sz="2400"/>
                    </a:p>
                  </a:txBody>
                  <a:tcPr/>
                </a:tc>
              </a:tr>
              <a:tr h="681567">
                <a:tc>
                  <a:txBody>
                    <a:bodyPr/>
                    <a:lstStyle/>
                    <a:p>
                      <a:pPr algn="ctr"/>
                      <a:r>
                        <a:rPr lang="en-US" sz="2400" dirty="0" smtClean="0"/>
                        <a:t>40</a:t>
                      </a:r>
                      <a:endParaRPr lang="en-US" sz="2400" dirty="0"/>
                    </a:p>
                  </a:txBody>
                  <a:tcPr/>
                </a:tc>
                <a:tc>
                  <a:txBody>
                    <a:bodyPr/>
                    <a:lstStyle/>
                    <a:p>
                      <a:pPr algn="ctr"/>
                      <a:r>
                        <a:rPr lang="en-US" sz="2400" dirty="0" smtClean="0"/>
                        <a:t>5</a:t>
                      </a:r>
                      <a:endParaRPr lang="en-US" sz="2400" dirty="0"/>
                    </a:p>
                  </a:txBody>
                  <a:tcPr/>
                </a:tc>
                <a:tc>
                  <a:txBody>
                    <a:bodyPr/>
                    <a:lstStyle/>
                    <a:p>
                      <a:pPr algn="ctr"/>
                      <a:endParaRPr lang="en-US" sz="2400" dirty="0"/>
                    </a:p>
                  </a:txBody>
                  <a:tcPr/>
                </a:tc>
                <a:tc>
                  <a:txBody>
                    <a:bodyPr/>
                    <a:lstStyle/>
                    <a:p>
                      <a:pPr algn="ctr"/>
                      <a:endParaRPr lang="en-US" sz="2400"/>
                    </a:p>
                  </a:txBody>
                  <a:tcPr/>
                </a:tc>
                <a:tc>
                  <a:txBody>
                    <a:bodyPr/>
                    <a:lstStyle/>
                    <a:p>
                      <a:pPr algn="ctr"/>
                      <a:endParaRPr lang="en-US" sz="2400"/>
                    </a:p>
                  </a:txBody>
                  <a:tcPr/>
                </a:tc>
                <a:tc>
                  <a:txBody>
                    <a:bodyPr/>
                    <a:lstStyle/>
                    <a:p>
                      <a:pPr algn="ctr"/>
                      <a:endParaRPr lang="en-US" sz="2400"/>
                    </a:p>
                  </a:txBody>
                  <a:tcPr/>
                </a:tc>
              </a:tr>
              <a:tr h="681567">
                <a:tc>
                  <a:txBody>
                    <a:bodyPr/>
                    <a:lstStyle/>
                    <a:p>
                      <a:pPr algn="ctr"/>
                      <a:r>
                        <a:rPr lang="en-US" sz="2400" dirty="0" smtClean="0"/>
                        <a:t>41</a:t>
                      </a:r>
                      <a:endParaRPr lang="en-US" sz="2400" dirty="0"/>
                    </a:p>
                  </a:txBody>
                  <a:tcPr/>
                </a:tc>
                <a:tc>
                  <a:txBody>
                    <a:bodyPr/>
                    <a:lstStyle/>
                    <a:p>
                      <a:pPr algn="ctr"/>
                      <a:r>
                        <a:rPr lang="en-US" sz="2400" dirty="0" smtClean="0"/>
                        <a:t>4</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a:p>
                  </a:txBody>
                  <a:tcPr/>
                </a:tc>
                <a:tc>
                  <a:txBody>
                    <a:bodyPr/>
                    <a:lstStyle/>
                    <a:p>
                      <a:pPr algn="ctr"/>
                      <a:endParaRPr lang="en-US" sz="2400"/>
                    </a:p>
                  </a:txBody>
                  <a:tcPr/>
                </a:tc>
              </a:tr>
              <a:tr h="681567">
                <a:tc>
                  <a:txBody>
                    <a:bodyPr/>
                    <a:lstStyle/>
                    <a:p>
                      <a:pPr algn="ctr"/>
                      <a:r>
                        <a:rPr lang="en-US" sz="2400" dirty="0" smtClean="0"/>
                        <a:t>42</a:t>
                      </a:r>
                      <a:endParaRPr lang="en-US" sz="2400" dirty="0"/>
                    </a:p>
                  </a:txBody>
                  <a:tcPr/>
                </a:tc>
                <a:tc>
                  <a:txBody>
                    <a:bodyPr/>
                    <a:lstStyle/>
                    <a:p>
                      <a:pPr algn="ctr"/>
                      <a:r>
                        <a:rPr lang="en-US" sz="2400" dirty="0" smtClean="0"/>
                        <a:t>2</a:t>
                      </a:r>
                      <a:endParaRPr lang="en-US" sz="2400" dirty="0"/>
                    </a:p>
                  </a:txBody>
                  <a:tcPr/>
                </a:tc>
                <a:tc>
                  <a:txBody>
                    <a:bodyPr/>
                    <a:lstStyle/>
                    <a:p>
                      <a:pPr algn="ctr"/>
                      <a:endParaRPr lang="en-US" sz="2400"/>
                    </a:p>
                  </a:txBody>
                  <a:tcPr/>
                </a:tc>
                <a:tc>
                  <a:txBody>
                    <a:bodyPr/>
                    <a:lstStyle/>
                    <a:p>
                      <a:pPr algn="ctr"/>
                      <a:endParaRPr lang="en-US" sz="2400" dirty="0"/>
                    </a:p>
                  </a:txBody>
                  <a:tcPr/>
                </a:tc>
                <a:tc>
                  <a:txBody>
                    <a:bodyPr/>
                    <a:lstStyle/>
                    <a:p>
                      <a:pPr algn="ctr"/>
                      <a:endParaRPr lang="en-US" sz="2400"/>
                    </a:p>
                  </a:txBody>
                  <a:tcPr/>
                </a:tc>
                <a:tc>
                  <a:txBody>
                    <a:bodyPr/>
                    <a:lstStyle/>
                    <a:p>
                      <a:pPr algn="ctr"/>
                      <a:endParaRPr lang="en-US" sz="2400"/>
                    </a:p>
                  </a:txBody>
                  <a:tcPr/>
                </a:tc>
              </a:tr>
              <a:tr h="681567">
                <a:tc>
                  <a:txBody>
                    <a:bodyPr/>
                    <a:lstStyle/>
                    <a:p>
                      <a:pPr algn="ctr"/>
                      <a:r>
                        <a:rPr lang="en-US" sz="2400" dirty="0" smtClean="0"/>
                        <a:t>44</a:t>
                      </a:r>
                      <a:endParaRPr lang="en-US" sz="2400" dirty="0"/>
                    </a:p>
                  </a:txBody>
                  <a:tcPr/>
                </a:tc>
                <a:tc>
                  <a:txBody>
                    <a:bodyPr/>
                    <a:lstStyle/>
                    <a:p>
                      <a:pPr algn="ctr"/>
                      <a:r>
                        <a:rPr lang="en-US" sz="2400" dirty="0" smtClean="0"/>
                        <a:t>1</a:t>
                      </a:r>
                      <a:endParaRPr lang="en-US" sz="2400" dirty="0"/>
                    </a:p>
                  </a:txBody>
                  <a:tcPr/>
                </a:tc>
                <a:tc>
                  <a:txBody>
                    <a:bodyPr/>
                    <a:lstStyle/>
                    <a:p>
                      <a:pPr algn="ctr"/>
                      <a:endParaRPr lang="en-US" sz="2400"/>
                    </a:p>
                  </a:txBody>
                  <a:tcPr/>
                </a:tc>
                <a:tc>
                  <a:txBody>
                    <a:bodyPr/>
                    <a:lstStyle/>
                    <a:p>
                      <a:pPr algn="ctr"/>
                      <a:endParaRPr lang="en-US" sz="2400"/>
                    </a:p>
                  </a:txBody>
                  <a:tcPr/>
                </a:tc>
                <a:tc>
                  <a:txBody>
                    <a:bodyPr/>
                    <a:lstStyle/>
                    <a:p>
                      <a:pPr algn="ctr"/>
                      <a:endParaRPr lang="en-US" sz="2400" dirty="0"/>
                    </a:p>
                  </a:txBody>
                  <a:tcPr/>
                </a:tc>
                <a:tc>
                  <a:txBody>
                    <a:bodyPr/>
                    <a:lstStyle/>
                    <a:p>
                      <a:pPr algn="ctr"/>
                      <a:endParaRPr lang="en-US" sz="2400" dirty="0"/>
                    </a:p>
                  </a:txBody>
                  <a:tcPr/>
                </a:tc>
              </a:tr>
              <a:tr h="681567">
                <a:tc>
                  <a:txBody>
                    <a:bodyPr/>
                    <a:lstStyle/>
                    <a:p>
                      <a:pPr algn="ctr"/>
                      <a:endParaRPr lang="en-US" sz="240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a:p>
                  </a:txBody>
                  <a:tcPr/>
                </a:tc>
                <a:tc>
                  <a:txBody>
                    <a:bodyPr/>
                    <a:lstStyle/>
                    <a:p>
                      <a:pPr algn="ctr"/>
                      <a:endParaRPr lang="en-US" sz="2400" dirty="0"/>
                    </a:p>
                  </a:txBody>
                  <a:tcPr/>
                </a:tc>
                <a:tc>
                  <a:txBody>
                    <a:bodyPr/>
                    <a:lstStyle/>
                    <a:p>
                      <a:pPr algn="ctr"/>
                      <a:endParaRPr lang="en-US" sz="2400" dirty="0"/>
                    </a:p>
                  </a:txBody>
                  <a:tcPr/>
                </a:tc>
              </a:tr>
            </a:tbl>
          </a:graphicData>
        </a:graphic>
      </p:graphicFrame>
      <p:graphicFrame>
        <p:nvGraphicFramePr>
          <p:cNvPr id="3" name="Object 2"/>
          <p:cNvGraphicFramePr>
            <a:graphicFrameLocks noChangeAspect="1"/>
          </p:cNvGraphicFramePr>
          <p:nvPr/>
        </p:nvGraphicFramePr>
        <p:xfrm>
          <a:off x="3048000" y="533400"/>
          <a:ext cx="685800" cy="389238"/>
        </p:xfrm>
        <a:graphic>
          <a:graphicData uri="http://schemas.openxmlformats.org/presentationml/2006/ole">
            <p:oleObj spid="_x0000_s25602" name="Equation" r:id="rId3" imgW="342720" imgH="203040" progId="Equation.3">
              <p:embed/>
            </p:oleObj>
          </a:graphicData>
        </a:graphic>
      </p:graphicFrame>
      <p:graphicFrame>
        <p:nvGraphicFramePr>
          <p:cNvPr id="4" name="Object 3"/>
          <p:cNvGraphicFramePr>
            <a:graphicFrameLocks noChangeAspect="1"/>
          </p:cNvGraphicFramePr>
          <p:nvPr/>
        </p:nvGraphicFramePr>
        <p:xfrm>
          <a:off x="1143000" y="6379882"/>
          <a:ext cx="1219200" cy="478118"/>
        </p:xfrm>
        <a:graphic>
          <a:graphicData uri="http://schemas.openxmlformats.org/presentationml/2006/ole">
            <p:oleObj spid="_x0000_s25603" name="Equation" r:id="rId4" imgW="647640" imgH="253800" progId="Equation.3">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457197"/>
          <a:ext cx="8763000" cy="6458376"/>
        </p:xfrm>
        <a:graphic>
          <a:graphicData uri="http://schemas.openxmlformats.org/drawingml/2006/table">
            <a:tbl>
              <a:tblPr firstRow="1" bandRow="1">
                <a:tableStyleId>{5C22544A-7EE6-4342-B048-85BDC9FD1C3A}</a:tableStyleId>
              </a:tblPr>
              <a:tblGrid>
                <a:gridCol w="914400"/>
                <a:gridCol w="1295400"/>
                <a:gridCol w="1905000"/>
                <a:gridCol w="1727200"/>
                <a:gridCol w="1460500"/>
                <a:gridCol w="1460500"/>
              </a:tblGrid>
              <a:tr h="681567">
                <a:tc>
                  <a:txBody>
                    <a:bodyPr/>
                    <a:lstStyle/>
                    <a:p>
                      <a:pPr algn="ctr"/>
                      <a:r>
                        <a:rPr lang="en-US" sz="2400" dirty="0" smtClean="0">
                          <a:solidFill>
                            <a:schemeClr val="tx1"/>
                          </a:solidFill>
                        </a:rPr>
                        <a:t>x</a:t>
                      </a:r>
                    </a:p>
                    <a:p>
                      <a:pPr algn="ctr"/>
                      <a:r>
                        <a:rPr lang="en-US" sz="1800" dirty="0" smtClean="0">
                          <a:solidFill>
                            <a:schemeClr val="tx1"/>
                          </a:solidFill>
                        </a:rPr>
                        <a:t>Closing Price</a:t>
                      </a:r>
                      <a:endParaRPr lang="en-US" sz="1800" dirty="0">
                        <a:solidFill>
                          <a:schemeClr val="tx1"/>
                        </a:solidFill>
                      </a:endParaRPr>
                    </a:p>
                  </a:txBody>
                  <a:tcPr/>
                </a:tc>
                <a:tc>
                  <a:txBody>
                    <a:bodyPr/>
                    <a:lstStyle/>
                    <a:p>
                      <a:pPr algn="ctr"/>
                      <a:r>
                        <a:rPr lang="en-US" sz="2400" dirty="0" smtClean="0">
                          <a:solidFill>
                            <a:schemeClr val="tx1"/>
                          </a:solidFill>
                        </a:rPr>
                        <a:t>f</a:t>
                      </a:r>
                    </a:p>
                    <a:p>
                      <a:pPr algn="ctr"/>
                      <a:r>
                        <a:rPr lang="en-US" sz="1800" dirty="0" smtClean="0">
                          <a:solidFill>
                            <a:schemeClr val="tx1"/>
                          </a:solidFill>
                        </a:rPr>
                        <a:t>Frequency</a:t>
                      </a:r>
                      <a:endParaRPr lang="en-US" sz="1800" dirty="0">
                        <a:solidFill>
                          <a:schemeClr val="tx1"/>
                        </a:solidFill>
                      </a:endParaRPr>
                    </a:p>
                  </a:txBody>
                  <a:tcPr/>
                </a:tc>
                <a:tc>
                  <a:txBody>
                    <a:bodyPr/>
                    <a:lstStyle/>
                    <a:p>
                      <a:pPr algn="ctr"/>
                      <a:endParaRPr lang="en-US" sz="2400" dirty="0" smtClean="0"/>
                    </a:p>
                    <a:p>
                      <a:pPr algn="ctr"/>
                      <a:r>
                        <a:rPr lang="en-US" sz="1800" dirty="0" smtClean="0">
                          <a:solidFill>
                            <a:schemeClr val="tx1"/>
                          </a:solidFill>
                        </a:rPr>
                        <a:t>Product</a:t>
                      </a:r>
                      <a:endParaRPr lang="en-US" sz="1800" dirty="0">
                        <a:solidFill>
                          <a:schemeClr val="tx1"/>
                        </a:solidFill>
                      </a:endParaRPr>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a:p>
                  </a:txBody>
                  <a:tcPr/>
                </a:tc>
              </a:tr>
              <a:tr h="681567">
                <a:tc>
                  <a:txBody>
                    <a:bodyPr/>
                    <a:lstStyle/>
                    <a:p>
                      <a:pPr algn="ctr"/>
                      <a:r>
                        <a:rPr lang="en-US" sz="2400" dirty="0" smtClean="0"/>
                        <a:t>37</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37</a:t>
                      </a:r>
                      <a:endParaRPr lang="en-US" sz="2400" dirty="0"/>
                    </a:p>
                  </a:txBody>
                  <a:tcPr/>
                </a:tc>
                <a:tc>
                  <a:txBody>
                    <a:bodyPr/>
                    <a:lstStyle/>
                    <a:p>
                      <a:pPr algn="ctr"/>
                      <a:endParaRPr lang="en-US" sz="2400"/>
                    </a:p>
                  </a:txBody>
                  <a:tcPr/>
                </a:tc>
                <a:tc>
                  <a:txBody>
                    <a:bodyPr/>
                    <a:lstStyle/>
                    <a:p>
                      <a:pPr algn="ctr"/>
                      <a:endParaRPr lang="en-US" sz="2400"/>
                    </a:p>
                  </a:txBody>
                  <a:tcPr/>
                </a:tc>
                <a:tc>
                  <a:txBody>
                    <a:bodyPr/>
                    <a:lstStyle/>
                    <a:p>
                      <a:pPr algn="ctr"/>
                      <a:endParaRPr lang="en-US" sz="2400"/>
                    </a:p>
                  </a:txBody>
                  <a:tcPr/>
                </a:tc>
              </a:tr>
              <a:tr h="681567">
                <a:tc>
                  <a:txBody>
                    <a:bodyPr/>
                    <a:lstStyle/>
                    <a:p>
                      <a:pPr algn="ctr"/>
                      <a:r>
                        <a:rPr lang="en-US" sz="2400" dirty="0" smtClean="0"/>
                        <a:t>38</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76</a:t>
                      </a:r>
                      <a:endParaRPr lang="en-US" sz="2400" dirty="0"/>
                    </a:p>
                  </a:txBody>
                  <a:tcPr/>
                </a:tc>
                <a:tc>
                  <a:txBody>
                    <a:bodyPr/>
                    <a:lstStyle/>
                    <a:p>
                      <a:pPr algn="ctr"/>
                      <a:endParaRPr lang="en-US" sz="2400"/>
                    </a:p>
                  </a:txBody>
                  <a:tcPr/>
                </a:tc>
                <a:tc>
                  <a:txBody>
                    <a:bodyPr/>
                    <a:lstStyle/>
                    <a:p>
                      <a:pPr algn="ctr"/>
                      <a:endParaRPr lang="en-US" sz="2400"/>
                    </a:p>
                  </a:txBody>
                  <a:tcPr/>
                </a:tc>
                <a:tc>
                  <a:txBody>
                    <a:bodyPr/>
                    <a:lstStyle/>
                    <a:p>
                      <a:pPr algn="ctr"/>
                      <a:endParaRPr lang="en-US" sz="2400"/>
                    </a:p>
                  </a:txBody>
                  <a:tcPr/>
                </a:tc>
              </a:tr>
              <a:tr h="681567">
                <a:tc>
                  <a:txBody>
                    <a:bodyPr/>
                    <a:lstStyle/>
                    <a:p>
                      <a:pPr algn="ctr"/>
                      <a:r>
                        <a:rPr lang="en-US" sz="2400" dirty="0" smtClean="0"/>
                        <a:t>39</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195</a:t>
                      </a:r>
                      <a:endParaRPr lang="en-US" sz="2400" dirty="0"/>
                    </a:p>
                  </a:txBody>
                  <a:tcPr/>
                </a:tc>
                <a:tc>
                  <a:txBody>
                    <a:bodyPr/>
                    <a:lstStyle/>
                    <a:p>
                      <a:pPr algn="ctr"/>
                      <a:endParaRPr lang="en-US" sz="2400"/>
                    </a:p>
                  </a:txBody>
                  <a:tcPr/>
                </a:tc>
                <a:tc>
                  <a:txBody>
                    <a:bodyPr/>
                    <a:lstStyle/>
                    <a:p>
                      <a:pPr algn="ctr"/>
                      <a:endParaRPr lang="en-US" sz="2400"/>
                    </a:p>
                  </a:txBody>
                  <a:tcPr/>
                </a:tc>
                <a:tc>
                  <a:txBody>
                    <a:bodyPr/>
                    <a:lstStyle/>
                    <a:p>
                      <a:pPr algn="ctr"/>
                      <a:endParaRPr lang="en-US" sz="2400"/>
                    </a:p>
                  </a:txBody>
                  <a:tcPr/>
                </a:tc>
              </a:tr>
              <a:tr h="681567">
                <a:tc>
                  <a:txBody>
                    <a:bodyPr/>
                    <a:lstStyle/>
                    <a:p>
                      <a:pPr algn="ctr"/>
                      <a:r>
                        <a:rPr lang="en-US" sz="2400" dirty="0" smtClean="0"/>
                        <a:t>40</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200</a:t>
                      </a:r>
                      <a:endParaRPr lang="en-US" sz="2400" dirty="0"/>
                    </a:p>
                  </a:txBody>
                  <a:tcPr/>
                </a:tc>
                <a:tc>
                  <a:txBody>
                    <a:bodyPr/>
                    <a:lstStyle/>
                    <a:p>
                      <a:pPr algn="ctr"/>
                      <a:endParaRPr lang="en-US" sz="2400"/>
                    </a:p>
                  </a:txBody>
                  <a:tcPr/>
                </a:tc>
                <a:tc>
                  <a:txBody>
                    <a:bodyPr/>
                    <a:lstStyle/>
                    <a:p>
                      <a:pPr algn="ctr"/>
                      <a:endParaRPr lang="en-US" sz="2400"/>
                    </a:p>
                  </a:txBody>
                  <a:tcPr/>
                </a:tc>
                <a:tc>
                  <a:txBody>
                    <a:bodyPr/>
                    <a:lstStyle/>
                    <a:p>
                      <a:pPr algn="ctr"/>
                      <a:endParaRPr lang="en-US" sz="2400"/>
                    </a:p>
                  </a:txBody>
                  <a:tcPr/>
                </a:tc>
              </a:tr>
              <a:tr h="681567">
                <a:tc>
                  <a:txBody>
                    <a:bodyPr/>
                    <a:lstStyle/>
                    <a:p>
                      <a:pPr algn="ctr"/>
                      <a:r>
                        <a:rPr lang="en-US" sz="2400" dirty="0" smtClean="0"/>
                        <a:t>41</a:t>
                      </a:r>
                      <a:endParaRPr lang="en-US" sz="2400" dirty="0"/>
                    </a:p>
                  </a:txBody>
                  <a:tcPr/>
                </a:tc>
                <a:tc>
                  <a:txBody>
                    <a:bodyPr/>
                    <a:lstStyle/>
                    <a:p>
                      <a:pPr algn="ctr"/>
                      <a:r>
                        <a:rPr lang="en-US" sz="2400" dirty="0" smtClean="0"/>
                        <a:t>4</a:t>
                      </a:r>
                      <a:endParaRPr lang="en-US" sz="2400" dirty="0"/>
                    </a:p>
                  </a:txBody>
                  <a:tcPr/>
                </a:tc>
                <a:tc>
                  <a:txBody>
                    <a:bodyPr/>
                    <a:lstStyle/>
                    <a:p>
                      <a:pPr algn="ctr"/>
                      <a:r>
                        <a:rPr lang="en-US" sz="2400" dirty="0" smtClean="0"/>
                        <a:t>164</a:t>
                      </a:r>
                      <a:endParaRPr lang="en-US" sz="2400" dirty="0"/>
                    </a:p>
                  </a:txBody>
                  <a:tcPr/>
                </a:tc>
                <a:tc>
                  <a:txBody>
                    <a:bodyPr/>
                    <a:lstStyle/>
                    <a:p>
                      <a:pPr algn="ctr"/>
                      <a:endParaRPr lang="en-US" sz="2400" dirty="0"/>
                    </a:p>
                  </a:txBody>
                  <a:tcPr/>
                </a:tc>
                <a:tc>
                  <a:txBody>
                    <a:bodyPr/>
                    <a:lstStyle/>
                    <a:p>
                      <a:pPr algn="ctr"/>
                      <a:endParaRPr lang="en-US" sz="2400"/>
                    </a:p>
                  </a:txBody>
                  <a:tcPr/>
                </a:tc>
                <a:tc>
                  <a:txBody>
                    <a:bodyPr/>
                    <a:lstStyle/>
                    <a:p>
                      <a:pPr algn="ctr"/>
                      <a:endParaRPr lang="en-US" sz="2400"/>
                    </a:p>
                  </a:txBody>
                  <a:tcPr/>
                </a:tc>
              </a:tr>
              <a:tr h="681567">
                <a:tc>
                  <a:txBody>
                    <a:bodyPr/>
                    <a:lstStyle/>
                    <a:p>
                      <a:pPr algn="ctr"/>
                      <a:r>
                        <a:rPr lang="en-US" sz="2400" dirty="0" smtClean="0"/>
                        <a:t>42</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84</a:t>
                      </a:r>
                      <a:endParaRPr lang="en-US" sz="2400" dirty="0"/>
                    </a:p>
                  </a:txBody>
                  <a:tcPr/>
                </a:tc>
                <a:tc>
                  <a:txBody>
                    <a:bodyPr/>
                    <a:lstStyle/>
                    <a:p>
                      <a:pPr algn="ctr"/>
                      <a:endParaRPr lang="en-US" sz="2400" dirty="0"/>
                    </a:p>
                  </a:txBody>
                  <a:tcPr/>
                </a:tc>
                <a:tc>
                  <a:txBody>
                    <a:bodyPr/>
                    <a:lstStyle/>
                    <a:p>
                      <a:pPr algn="ctr"/>
                      <a:endParaRPr lang="en-US" sz="2400"/>
                    </a:p>
                  </a:txBody>
                  <a:tcPr/>
                </a:tc>
                <a:tc>
                  <a:txBody>
                    <a:bodyPr/>
                    <a:lstStyle/>
                    <a:p>
                      <a:pPr algn="ctr"/>
                      <a:endParaRPr lang="en-US" sz="2400"/>
                    </a:p>
                  </a:txBody>
                  <a:tcPr/>
                </a:tc>
              </a:tr>
              <a:tr h="681567">
                <a:tc>
                  <a:txBody>
                    <a:bodyPr/>
                    <a:lstStyle/>
                    <a:p>
                      <a:pPr algn="ctr"/>
                      <a:r>
                        <a:rPr lang="en-US" sz="2400" dirty="0" smtClean="0"/>
                        <a:t>44</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44</a:t>
                      </a:r>
                      <a:endParaRPr lang="en-US" sz="2400" dirty="0"/>
                    </a:p>
                  </a:txBody>
                  <a:tcPr/>
                </a:tc>
                <a:tc>
                  <a:txBody>
                    <a:bodyPr/>
                    <a:lstStyle/>
                    <a:p>
                      <a:pPr algn="ctr"/>
                      <a:endParaRPr lang="en-US" sz="2400"/>
                    </a:p>
                  </a:txBody>
                  <a:tcPr/>
                </a:tc>
                <a:tc>
                  <a:txBody>
                    <a:bodyPr/>
                    <a:lstStyle/>
                    <a:p>
                      <a:pPr algn="ctr"/>
                      <a:endParaRPr lang="en-US" sz="2400" dirty="0"/>
                    </a:p>
                  </a:txBody>
                  <a:tcPr/>
                </a:tc>
                <a:tc>
                  <a:txBody>
                    <a:bodyPr/>
                    <a:lstStyle/>
                    <a:p>
                      <a:pPr algn="ctr"/>
                      <a:endParaRPr lang="en-US" sz="2400" dirty="0"/>
                    </a:p>
                  </a:txBody>
                  <a:tcPr/>
                </a:tc>
              </a:tr>
              <a:tr h="681567">
                <a:tc>
                  <a:txBody>
                    <a:bodyPr/>
                    <a:lstStyle/>
                    <a:p>
                      <a:pPr algn="ctr"/>
                      <a:endParaRPr lang="en-US" sz="240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a:p>
                  </a:txBody>
                  <a:tcPr/>
                </a:tc>
                <a:tc>
                  <a:txBody>
                    <a:bodyPr/>
                    <a:lstStyle/>
                    <a:p>
                      <a:pPr algn="ctr"/>
                      <a:endParaRPr lang="en-US" sz="2400" dirty="0"/>
                    </a:p>
                  </a:txBody>
                  <a:tcPr/>
                </a:tc>
                <a:tc>
                  <a:txBody>
                    <a:bodyPr/>
                    <a:lstStyle/>
                    <a:p>
                      <a:pPr algn="ctr"/>
                      <a:endParaRPr lang="en-US" sz="2400" dirty="0"/>
                    </a:p>
                  </a:txBody>
                  <a:tcPr/>
                </a:tc>
              </a:tr>
            </a:tbl>
          </a:graphicData>
        </a:graphic>
      </p:graphicFrame>
      <p:graphicFrame>
        <p:nvGraphicFramePr>
          <p:cNvPr id="3" name="Object 2"/>
          <p:cNvGraphicFramePr>
            <a:graphicFrameLocks noChangeAspect="1"/>
          </p:cNvGraphicFramePr>
          <p:nvPr/>
        </p:nvGraphicFramePr>
        <p:xfrm>
          <a:off x="1143000" y="6379882"/>
          <a:ext cx="1219200" cy="478118"/>
        </p:xfrm>
        <a:graphic>
          <a:graphicData uri="http://schemas.openxmlformats.org/presentationml/2006/ole">
            <p:oleObj spid="_x0000_s27650" name="Equation" r:id="rId3" imgW="647640" imgH="253800" progId="Equation.3">
              <p:embed/>
            </p:oleObj>
          </a:graphicData>
        </a:graphic>
      </p:graphicFrame>
      <p:graphicFrame>
        <p:nvGraphicFramePr>
          <p:cNvPr id="4" name="Object 4"/>
          <p:cNvGraphicFramePr>
            <a:graphicFrameLocks noChangeAspect="1"/>
          </p:cNvGraphicFramePr>
          <p:nvPr/>
        </p:nvGraphicFramePr>
        <p:xfrm>
          <a:off x="2438399" y="6400800"/>
          <a:ext cx="1807533" cy="457200"/>
        </p:xfrm>
        <a:graphic>
          <a:graphicData uri="http://schemas.openxmlformats.org/presentationml/2006/ole">
            <p:oleObj spid="_x0000_s27651" name="Equation" r:id="rId4" imgW="1002960" imgH="253800" progId="Equation.3">
              <p:embed/>
            </p:oleObj>
          </a:graphicData>
        </a:graphic>
      </p:graphicFrame>
      <p:graphicFrame>
        <p:nvGraphicFramePr>
          <p:cNvPr id="27652" name="Object 4"/>
          <p:cNvGraphicFramePr>
            <a:graphicFrameLocks noChangeAspect="1"/>
          </p:cNvGraphicFramePr>
          <p:nvPr/>
        </p:nvGraphicFramePr>
        <p:xfrm>
          <a:off x="3048000" y="533400"/>
          <a:ext cx="685800" cy="388938"/>
        </p:xfrm>
        <a:graphic>
          <a:graphicData uri="http://schemas.openxmlformats.org/presentationml/2006/ole">
            <p:oleObj spid="_x0000_s27652" name="Equation" r:id="rId5" imgW="342720" imgH="203040" progId="Equation.3">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33864"/>
          <a:ext cx="8763000" cy="6824136"/>
        </p:xfrm>
        <a:graphic>
          <a:graphicData uri="http://schemas.openxmlformats.org/drawingml/2006/table">
            <a:tbl>
              <a:tblPr firstRow="1" bandRow="1">
                <a:tableStyleId>{5C22544A-7EE6-4342-B048-85BDC9FD1C3A}</a:tableStyleId>
              </a:tblPr>
              <a:tblGrid>
                <a:gridCol w="914400"/>
                <a:gridCol w="1295400"/>
                <a:gridCol w="1905000"/>
                <a:gridCol w="1219200"/>
                <a:gridCol w="1371600"/>
                <a:gridCol w="2057400"/>
              </a:tblGrid>
              <a:tr h="681567">
                <a:tc>
                  <a:txBody>
                    <a:bodyPr/>
                    <a:lstStyle/>
                    <a:p>
                      <a:pPr algn="ctr"/>
                      <a:r>
                        <a:rPr lang="en-US" sz="2400" dirty="0" smtClean="0">
                          <a:solidFill>
                            <a:schemeClr val="tx1"/>
                          </a:solidFill>
                        </a:rPr>
                        <a:t>x</a:t>
                      </a:r>
                    </a:p>
                    <a:p>
                      <a:pPr algn="ctr"/>
                      <a:r>
                        <a:rPr lang="en-US" sz="1800" dirty="0" smtClean="0">
                          <a:solidFill>
                            <a:schemeClr val="tx1"/>
                          </a:solidFill>
                        </a:rPr>
                        <a:t>Closing Price</a:t>
                      </a:r>
                      <a:endParaRPr lang="en-US" sz="1800" dirty="0">
                        <a:solidFill>
                          <a:schemeClr val="tx1"/>
                        </a:solidFill>
                      </a:endParaRPr>
                    </a:p>
                  </a:txBody>
                  <a:tcPr/>
                </a:tc>
                <a:tc>
                  <a:txBody>
                    <a:bodyPr/>
                    <a:lstStyle/>
                    <a:p>
                      <a:pPr algn="ctr"/>
                      <a:r>
                        <a:rPr lang="en-US" sz="2400" dirty="0" smtClean="0">
                          <a:solidFill>
                            <a:schemeClr val="tx1"/>
                          </a:solidFill>
                        </a:rPr>
                        <a:t>f</a:t>
                      </a:r>
                    </a:p>
                    <a:p>
                      <a:pPr algn="ctr"/>
                      <a:r>
                        <a:rPr lang="en-US" sz="1800" dirty="0" smtClean="0">
                          <a:solidFill>
                            <a:schemeClr val="tx1"/>
                          </a:solidFill>
                        </a:rPr>
                        <a:t>Frequency</a:t>
                      </a:r>
                      <a:endParaRPr lang="en-US" sz="1800" dirty="0">
                        <a:solidFill>
                          <a:schemeClr val="tx1"/>
                        </a:solidFill>
                      </a:endParaRPr>
                    </a:p>
                  </a:txBody>
                  <a:tcPr/>
                </a:tc>
                <a:tc>
                  <a:txBody>
                    <a:bodyPr/>
                    <a:lstStyle/>
                    <a:p>
                      <a:pPr algn="ctr"/>
                      <a:endParaRPr lang="en-US" sz="2400" dirty="0" smtClean="0"/>
                    </a:p>
                    <a:p>
                      <a:pPr algn="ctr"/>
                      <a:endParaRPr lang="en-US" sz="1800" dirty="0" smtClean="0">
                        <a:solidFill>
                          <a:schemeClr val="tx1"/>
                        </a:solidFill>
                      </a:endParaRPr>
                    </a:p>
                    <a:p>
                      <a:pPr algn="ctr"/>
                      <a:r>
                        <a:rPr lang="en-US" sz="1800" dirty="0" smtClean="0">
                          <a:solidFill>
                            <a:schemeClr val="tx1"/>
                          </a:solidFill>
                        </a:rPr>
                        <a:t>Product</a:t>
                      </a:r>
                      <a:endParaRPr lang="en-US" sz="1800" dirty="0">
                        <a:solidFill>
                          <a:schemeClr val="tx1"/>
                        </a:solidFill>
                      </a:endParaRPr>
                    </a:p>
                  </a:txBody>
                  <a:tcPr/>
                </a:tc>
                <a:tc>
                  <a:txBody>
                    <a:bodyPr/>
                    <a:lstStyle/>
                    <a:p>
                      <a:pPr algn="ctr"/>
                      <a:endParaRPr lang="en-US" sz="2400" dirty="0" smtClean="0">
                        <a:solidFill>
                          <a:schemeClr val="tx1"/>
                        </a:solidFill>
                      </a:endParaRPr>
                    </a:p>
                    <a:p>
                      <a:pPr algn="ctr"/>
                      <a:r>
                        <a:rPr lang="en-US" sz="2400" dirty="0" smtClean="0">
                          <a:solidFill>
                            <a:schemeClr val="tx1"/>
                          </a:solidFill>
                        </a:rPr>
                        <a:t>(x -40)</a:t>
                      </a:r>
                    </a:p>
                    <a:p>
                      <a:pPr algn="ctr"/>
                      <a:r>
                        <a:rPr lang="en-US" sz="1800" dirty="0" smtClean="0">
                          <a:solidFill>
                            <a:schemeClr val="tx1"/>
                          </a:solidFill>
                        </a:rPr>
                        <a:t>Deviation</a:t>
                      </a:r>
                    </a:p>
                  </a:txBody>
                  <a:tcPr/>
                </a:tc>
                <a:tc>
                  <a:txBody>
                    <a:bodyPr/>
                    <a:lstStyle/>
                    <a:p>
                      <a:pPr algn="ctr"/>
                      <a:endParaRPr lang="en-US" sz="2400" dirty="0" smtClean="0"/>
                    </a:p>
                    <a:p>
                      <a:pPr algn="ctr"/>
                      <a:endParaRPr lang="en-US" sz="2400" dirty="0" smtClean="0"/>
                    </a:p>
                    <a:p>
                      <a:pPr algn="ctr"/>
                      <a:r>
                        <a:rPr lang="en-US" sz="1800" dirty="0" smtClean="0">
                          <a:solidFill>
                            <a:schemeClr val="tx1"/>
                          </a:solidFill>
                        </a:rPr>
                        <a:t>Deviation Squared</a:t>
                      </a:r>
                      <a:endParaRPr lang="en-US" sz="1800" dirty="0">
                        <a:solidFill>
                          <a:schemeClr val="tx1"/>
                        </a:solidFill>
                      </a:endParaRPr>
                    </a:p>
                  </a:txBody>
                  <a:tcPr/>
                </a:tc>
                <a:tc>
                  <a:txBody>
                    <a:bodyPr/>
                    <a:lstStyle/>
                    <a:p>
                      <a:pPr algn="ctr"/>
                      <a:endParaRPr lang="en-US" sz="2400" dirty="0" smtClean="0"/>
                    </a:p>
                    <a:p>
                      <a:pPr algn="ctr"/>
                      <a:endParaRPr lang="en-US" sz="2400" dirty="0" smtClean="0"/>
                    </a:p>
                    <a:p>
                      <a:pPr algn="ctr"/>
                      <a:r>
                        <a:rPr lang="en-US" sz="2400" dirty="0" smtClean="0">
                          <a:solidFill>
                            <a:schemeClr val="tx1"/>
                          </a:solidFill>
                        </a:rPr>
                        <a:t>Product</a:t>
                      </a:r>
                      <a:endParaRPr lang="en-US" sz="2400" dirty="0">
                        <a:solidFill>
                          <a:schemeClr val="tx1"/>
                        </a:solidFill>
                      </a:endParaRPr>
                    </a:p>
                  </a:txBody>
                  <a:tcPr/>
                </a:tc>
              </a:tr>
              <a:tr h="681567">
                <a:tc>
                  <a:txBody>
                    <a:bodyPr/>
                    <a:lstStyle/>
                    <a:p>
                      <a:pPr algn="ctr"/>
                      <a:r>
                        <a:rPr lang="en-US" sz="2400" dirty="0" smtClean="0"/>
                        <a:t>37</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37</a:t>
                      </a:r>
                      <a:endParaRPr lang="en-US" sz="2400" dirty="0"/>
                    </a:p>
                  </a:txBody>
                  <a:tcPr/>
                </a:tc>
                <a:tc>
                  <a:txBody>
                    <a:bodyPr/>
                    <a:lstStyle/>
                    <a:p>
                      <a:pPr algn="ctr"/>
                      <a:endParaRPr lang="en-US" sz="2400"/>
                    </a:p>
                  </a:txBody>
                  <a:tcPr/>
                </a:tc>
                <a:tc>
                  <a:txBody>
                    <a:bodyPr/>
                    <a:lstStyle/>
                    <a:p>
                      <a:pPr algn="ctr"/>
                      <a:endParaRPr lang="en-US" sz="2400"/>
                    </a:p>
                  </a:txBody>
                  <a:tcPr/>
                </a:tc>
                <a:tc>
                  <a:txBody>
                    <a:bodyPr/>
                    <a:lstStyle/>
                    <a:p>
                      <a:pPr algn="ctr"/>
                      <a:endParaRPr lang="en-US" sz="2400"/>
                    </a:p>
                  </a:txBody>
                  <a:tcPr/>
                </a:tc>
              </a:tr>
              <a:tr h="681567">
                <a:tc>
                  <a:txBody>
                    <a:bodyPr/>
                    <a:lstStyle/>
                    <a:p>
                      <a:pPr algn="ctr"/>
                      <a:r>
                        <a:rPr lang="en-US" sz="2400" dirty="0" smtClean="0"/>
                        <a:t>38</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76</a:t>
                      </a:r>
                      <a:endParaRPr lang="en-US" sz="2400" dirty="0"/>
                    </a:p>
                  </a:txBody>
                  <a:tcPr/>
                </a:tc>
                <a:tc>
                  <a:txBody>
                    <a:bodyPr/>
                    <a:lstStyle/>
                    <a:p>
                      <a:pPr algn="ctr"/>
                      <a:endParaRPr lang="en-US" sz="2400"/>
                    </a:p>
                  </a:txBody>
                  <a:tcPr/>
                </a:tc>
                <a:tc>
                  <a:txBody>
                    <a:bodyPr/>
                    <a:lstStyle/>
                    <a:p>
                      <a:pPr algn="ctr"/>
                      <a:endParaRPr lang="en-US" sz="2400"/>
                    </a:p>
                  </a:txBody>
                  <a:tcPr/>
                </a:tc>
                <a:tc>
                  <a:txBody>
                    <a:bodyPr/>
                    <a:lstStyle/>
                    <a:p>
                      <a:pPr algn="ctr"/>
                      <a:endParaRPr lang="en-US" sz="2400"/>
                    </a:p>
                  </a:txBody>
                  <a:tcPr/>
                </a:tc>
              </a:tr>
              <a:tr h="681567">
                <a:tc>
                  <a:txBody>
                    <a:bodyPr/>
                    <a:lstStyle/>
                    <a:p>
                      <a:pPr algn="ctr"/>
                      <a:r>
                        <a:rPr lang="en-US" sz="2400" dirty="0" smtClean="0"/>
                        <a:t>39</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195</a:t>
                      </a:r>
                      <a:endParaRPr lang="en-US" sz="2400" dirty="0"/>
                    </a:p>
                  </a:txBody>
                  <a:tcPr/>
                </a:tc>
                <a:tc>
                  <a:txBody>
                    <a:bodyPr/>
                    <a:lstStyle/>
                    <a:p>
                      <a:pPr algn="ctr"/>
                      <a:endParaRPr lang="en-US" sz="2400"/>
                    </a:p>
                  </a:txBody>
                  <a:tcPr/>
                </a:tc>
                <a:tc>
                  <a:txBody>
                    <a:bodyPr/>
                    <a:lstStyle/>
                    <a:p>
                      <a:pPr algn="ctr"/>
                      <a:endParaRPr lang="en-US" sz="2400"/>
                    </a:p>
                  </a:txBody>
                  <a:tcPr/>
                </a:tc>
                <a:tc>
                  <a:txBody>
                    <a:bodyPr/>
                    <a:lstStyle/>
                    <a:p>
                      <a:pPr algn="ctr"/>
                      <a:endParaRPr lang="en-US" sz="2400"/>
                    </a:p>
                  </a:txBody>
                  <a:tcPr/>
                </a:tc>
              </a:tr>
              <a:tr h="681567">
                <a:tc>
                  <a:txBody>
                    <a:bodyPr/>
                    <a:lstStyle/>
                    <a:p>
                      <a:pPr algn="ctr"/>
                      <a:r>
                        <a:rPr lang="en-US" sz="2400" dirty="0" smtClean="0"/>
                        <a:t>40</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200</a:t>
                      </a:r>
                      <a:endParaRPr lang="en-US" sz="2400" dirty="0"/>
                    </a:p>
                  </a:txBody>
                  <a:tcPr/>
                </a:tc>
                <a:tc>
                  <a:txBody>
                    <a:bodyPr/>
                    <a:lstStyle/>
                    <a:p>
                      <a:pPr algn="ctr"/>
                      <a:endParaRPr lang="en-US" sz="2400"/>
                    </a:p>
                  </a:txBody>
                  <a:tcPr/>
                </a:tc>
                <a:tc>
                  <a:txBody>
                    <a:bodyPr/>
                    <a:lstStyle/>
                    <a:p>
                      <a:pPr algn="ctr"/>
                      <a:endParaRPr lang="en-US" sz="2400"/>
                    </a:p>
                  </a:txBody>
                  <a:tcPr/>
                </a:tc>
                <a:tc>
                  <a:txBody>
                    <a:bodyPr/>
                    <a:lstStyle/>
                    <a:p>
                      <a:pPr algn="ctr"/>
                      <a:endParaRPr lang="en-US" sz="2400" dirty="0"/>
                    </a:p>
                  </a:txBody>
                  <a:tcPr/>
                </a:tc>
              </a:tr>
              <a:tr h="681567">
                <a:tc>
                  <a:txBody>
                    <a:bodyPr/>
                    <a:lstStyle/>
                    <a:p>
                      <a:pPr algn="ctr"/>
                      <a:r>
                        <a:rPr lang="en-US" sz="2400" dirty="0" smtClean="0"/>
                        <a:t>41</a:t>
                      </a:r>
                      <a:endParaRPr lang="en-US" sz="2400" dirty="0"/>
                    </a:p>
                  </a:txBody>
                  <a:tcPr/>
                </a:tc>
                <a:tc>
                  <a:txBody>
                    <a:bodyPr/>
                    <a:lstStyle/>
                    <a:p>
                      <a:pPr algn="ctr"/>
                      <a:r>
                        <a:rPr lang="en-US" sz="2400" dirty="0" smtClean="0"/>
                        <a:t>4</a:t>
                      </a:r>
                      <a:endParaRPr lang="en-US" sz="2400" dirty="0"/>
                    </a:p>
                  </a:txBody>
                  <a:tcPr/>
                </a:tc>
                <a:tc>
                  <a:txBody>
                    <a:bodyPr/>
                    <a:lstStyle/>
                    <a:p>
                      <a:pPr algn="ctr"/>
                      <a:r>
                        <a:rPr lang="en-US" sz="2400" dirty="0" smtClean="0"/>
                        <a:t>164</a:t>
                      </a:r>
                      <a:endParaRPr lang="en-US" sz="2400" dirty="0"/>
                    </a:p>
                  </a:txBody>
                  <a:tcPr/>
                </a:tc>
                <a:tc>
                  <a:txBody>
                    <a:bodyPr/>
                    <a:lstStyle/>
                    <a:p>
                      <a:pPr algn="ctr"/>
                      <a:endParaRPr lang="en-US" sz="2400" dirty="0"/>
                    </a:p>
                  </a:txBody>
                  <a:tcPr/>
                </a:tc>
                <a:tc>
                  <a:txBody>
                    <a:bodyPr/>
                    <a:lstStyle/>
                    <a:p>
                      <a:pPr algn="ctr"/>
                      <a:endParaRPr lang="en-US" sz="2400"/>
                    </a:p>
                  </a:txBody>
                  <a:tcPr/>
                </a:tc>
                <a:tc>
                  <a:txBody>
                    <a:bodyPr/>
                    <a:lstStyle/>
                    <a:p>
                      <a:pPr algn="ctr"/>
                      <a:endParaRPr lang="en-US" sz="2400"/>
                    </a:p>
                  </a:txBody>
                  <a:tcPr/>
                </a:tc>
              </a:tr>
              <a:tr h="681567">
                <a:tc>
                  <a:txBody>
                    <a:bodyPr/>
                    <a:lstStyle/>
                    <a:p>
                      <a:pPr algn="ctr"/>
                      <a:r>
                        <a:rPr lang="en-US" sz="2400" dirty="0" smtClean="0"/>
                        <a:t>42</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84</a:t>
                      </a:r>
                      <a:endParaRPr lang="en-US" sz="2400" dirty="0"/>
                    </a:p>
                  </a:txBody>
                  <a:tcPr/>
                </a:tc>
                <a:tc>
                  <a:txBody>
                    <a:bodyPr/>
                    <a:lstStyle/>
                    <a:p>
                      <a:pPr algn="ctr"/>
                      <a:endParaRPr lang="en-US" sz="2400" dirty="0"/>
                    </a:p>
                  </a:txBody>
                  <a:tcPr/>
                </a:tc>
                <a:tc>
                  <a:txBody>
                    <a:bodyPr/>
                    <a:lstStyle/>
                    <a:p>
                      <a:pPr algn="ctr"/>
                      <a:endParaRPr lang="en-US" sz="2400"/>
                    </a:p>
                  </a:txBody>
                  <a:tcPr/>
                </a:tc>
                <a:tc>
                  <a:txBody>
                    <a:bodyPr/>
                    <a:lstStyle/>
                    <a:p>
                      <a:pPr algn="ctr"/>
                      <a:endParaRPr lang="en-US" sz="2400"/>
                    </a:p>
                  </a:txBody>
                  <a:tcPr/>
                </a:tc>
              </a:tr>
              <a:tr h="681567">
                <a:tc>
                  <a:txBody>
                    <a:bodyPr/>
                    <a:lstStyle/>
                    <a:p>
                      <a:pPr algn="ctr"/>
                      <a:r>
                        <a:rPr lang="en-US" sz="2400" dirty="0" smtClean="0"/>
                        <a:t>44</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44</a:t>
                      </a:r>
                      <a:endParaRPr lang="en-US" sz="2400" dirty="0"/>
                    </a:p>
                  </a:txBody>
                  <a:tcPr/>
                </a:tc>
                <a:tc>
                  <a:txBody>
                    <a:bodyPr/>
                    <a:lstStyle/>
                    <a:p>
                      <a:pPr algn="ctr"/>
                      <a:endParaRPr lang="en-US" sz="2400"/>
                    </a:p>
                  </a:txBody>
                  <a:tcPr/>
                </a:tc>
                <a:tc>
                  <a:txBody>
                    <a:bodyPr/>
                    <a:lstStyle/>
                    <a:p>
                      <a:pPr algn="ctr"/>
                      <a:endParaRPr lang="en-US" sz="2400" dirty="0"/>
                    </a:p>
                  </a:txBody>
                  <a:tcPr/>
                </a:tc>
                <a:tc>
                  <a:txBody>
                    <a:bodyPr/>
                    <a:lstStyle/>
                    <a:p>
                      <a:pPr algn="ctr"/>
                      <a:endParaRPr lang="en-US" sz="2400" dirty="0"/>
                    </a:p>
                  </a:txBody>
                  <a:tcPr/>
                </a:tc>
              </a:tr>
              <a:tr h="681567">
                <a:tc>
                  <a:txBody>
                    <a:bodyPr/>
                    <a:lstStyle/>
                    <a:p>
                      <a:pPr algn="ctr"/>
                      <a:endParaRPr lang="en-US" sz="240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a:p>
                  </a:txBody>
                  <a:tcPr/>
                </a:tc>
                <a:tc>
                  <a:txBody>
                    <a:bodyPr/>
                    <a:lstStyle/>
                    <a:p>
                      <a:pPr algn="ctr"/>
                      <a:endParaRPr lang="en-US" sz="2400" dirty="0"/>
                    </a:p>
                  </a:txBody>
                  <a:tcPr/>
                </a:tc>
                <a:tc>
                  <a:txBody>
                    <a:bodyPr/>
                    <a:lstStyle/>
                    <a:p>
                      <a:pPr algn="ctr"/>
                      <a:endParaRPr lang="en-US" sz="2400" dirty="0"/>
                    </a:p>
                  </a:txBody>
                  <a:tcPr/>
                </a:tc>
              </a:tr>
            </a:tbl>
          </a:graphicData>
        </a:graphic>
      </p:graphicFrame>
      <p:graphicFrame>
        <p:nvGraphicFramePr>
          <p:cNvPr id="3" name="Object 2"/>
          <p:cNvGraphicFramePr>
            <a:graphicFrameLocks noChangeAspect="1"/>
          </p:cNvGraphicFramePr>
          <p:nvPr/>
        </p:nvGraphicFramePr>
        <p:xfrm>
          <a:off x="1143000" y="6379882"/>
          <a:ext cx="1219200" cy="478118"/>
        </p:xfrm>
        <a:graphic>
          <a:graphicData uri="http://schemas.openxmlformats.org/presentationml/2006/ole">
            <p:oleObj spid="_x0000_s26626" name="Equation" r:id="rId3" imgW="647640" imgH="253800" progId="Equation.3">
              <p:embed/>
            </p:oleObj>
          </a:graphicData>
        </a:graphic>
      </p:graphicFrame>
      <p:graphicFrame>
        <p:nvGraphicFramePr>
          <p:cNvPr id="4" name="Object 4"/>
          <p:cNvGraphicFramePr>
            <a:graphicFrameLocks noChangeAspect="1"/>
          </p:cNvGraphicFramePr>
          <p:nvPr/>
        </p:nvGraphicFramePr>
        <p:xfrm>
          <a:off x="2438399" y="6400800"/>
          <a:ext cx="1807533" cy="457200"/>
        </p:xfrm>
        <a:graphic>
          <a:graphicData uri="http://schemas.openxmlformats.org/presentationml/2006/ole">
            <p:oleObj spid="_x0000_s26627" name="Equation" r:id="rId4" imgW="1002960" imgH="253800" progId="Equation.3">
              <p:embed/>
            </p:oleObj>
          </a:graphicData>
        </a:graphic>
      </p:graphicFrame>
      <p:graphicFrame>
        <p:nvGraphicFramePr>
          <p:cNvPr id="26628" name="Object 4"/>
          <p:cNvGraphicFramePr>
            <a:graphicFrameLocks noChangeAspect="1"/>
          </p:cNvGraphicFramePr>
          <p:nvPr/>
        </p:nvGraphicFramePr>
        <p:xfrm>
          <a:off x="3048000" y="304800"/>
          <a:ext cx="685800" cy="388938"/>
        </p:xfrm>
        <a:graphic>
          <a:graphicData uri="http://schemas.openxmlformats.org/presentationml/2006/ole">
            <p:oleObj spid="_x0000_s26628" name="Equation" r:id="rId5" imgW="342720" imgH="203040" progId="Equation.3">
              <p:embed/>
            </p:oleObj>
          </a:graphicData>
        </a:graphic>
      </p:graphicFrame>
      <p:graphicFrame>
        <p:nvGraphicFramePr>
          <p:cNvPr id="6" name="Object 5"/>
          <p:cNvGraphicFramePr>
            <a:graphicFrameLocks noChangeAspect="1"/>
          </p:cNvGraphicFramePr>
          <p:nvPr/>
        </p:nvGraphicFramePr>
        <p:xfrm>
          <a:off x="5715000" y="152400"/>
          <a:ext cx="1143000" cy="457200"/>
        </p:xfrm>
        <a:graphic>
          <a:graphicData uri="http://schemas.openxmlformats.org/presentationml/2006/ole">
            <p:oleObj spid="_x0000_s26629" name="Equation" r:id="rId6" imgW="571320" imgH="228600" progId="Equation.3">
              <p:embed/>
            </p:oleObj>
          </a:graphicData>
        </a:graphic>
      </p:graphicFrame>
      <p:graphicFrame>
        <p:nvGraphicFramePr>
          <p:cNvPr id="26630" name="Object 6"/>
          <p:cNvGraphicFramePr>
            <a:graphicFrameLocks noChangeAspect="1"/>
          </p:cNvGraphicFramePr>
          <p:nvPr/>
        </p:nvGraphicFramePr>
        <p:xfrm>
          <a:off x="7162800" y="152400"/>
          <a:ext cx="1600200" cy="457200"/>
        </p:xfrm>
        <a:graphic>
          <a:graphicData uri="http://schemas.openxmlformats.org/presentationml/2006/ole">
            <p:oleObj spid="_x0000_s26630" name="Equation" r:id="rId7" imgW="799920" imgH="22860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spread is the data?</a:t>
            </a:r>
            <a:endParaRPr lang="en-US" dirty="0"/>
          </a:p>
        </p:txBody>
      </p:sp>
      <p:sp>
        <p:nvSpPr>
          <p:cNvPr id="3" name="Content Placeholder 2"/>
          <p:cNvSpPr>
            <a:spLocks noGrp="1"/>
          </p:cNvSpPr>
          <p:nvPr>
            <p:ph idx="1"/>
          </p:nvPr>
        </p:nvSpPr>
        <p:spPr/>
        <p:txBody>
          <a:bodyPr/>
          <a:lstStyle/>
          <a:p>
            <a:r>
              <a:rPr lang="en-US" dirty="0" smtClean="0"/>
              <a:t>Imagine you are shopping for a pacemaker battery for a loved one.</a:t>
            </a:r>
          </a:p>
          <a:p>
            <a:r>
              <a:rPr lang="en-US" dirty="0" smtClean="0"/>
              <a:t>You have two choices:</a:t>
            </a:r>
          </a:p>
          <a:p>
            <a:r>
              <a:rPr lang="en-US" dirty="0" smtClean="0"/>
              <a:t>Choice A has a mean of lasting 45,000 hours and Choice B has a mean of lasting 46,000 hours.</a:t>
            </a:r>
          </a:p>
          <a:p>
            <a:r>
              <a:rPr lang="en-US" dirty="0" smtClean="0"/>
              <a:t>Is this an easy choice? Is mean the best measure? What else might you want to know?</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228600" y="33864"/>
          <a:ext cx="8763000" cy="6824136"/>
        </p:xfrm>
        <a:graphic>
          <a:graphicData uri="http://schemas.openxmlformats.org/drawingml/2006/table">
            <a:tbl>
              <a:tblPr firstRow="1" bandRow="1">
                <a:tableStyleId>{5C22544A-7EE6-4342-B048-85BDC9FD1C3A}</a:tableStyleId>
              </a:tblPr>
              <a:tblGrid>
                <a:gridCol w="914400"/>
                <a:gridCol w="1295400"/>
                <a:gridCol w="1905000"/>
                <a:gridCol w="1219200"/>
                <a:gridCol w="1371600"/>
                <a:gridCol w="2057400"/>
              </a:tblGrid>
              <a:tr h="681567">
                <a:tc>
                  <a:txBody>
                    <a:bodyPr/>
                    <a:lstStyle/>
                    <a:p>
                      <a:pPr algn="ctr"/>
                      <a:r>
                        <a:rPr lang="en-US" sz="2400" dirty="0" smtClean="0">
                          <a:solidFill>
                            <a:schemeClr val="tx1"/>
                          </a:solidFill>
                        </a:rPr>
                        <a:t>x</a:t>
                      </a:r>
                    </a:p>
                    <a:p>
                      <a:pPr algn="ctr"/>
                      <a:r>
                        <a:rPr lang="en-US" sz="1800" dirty="0" smtClean="0">
                          <a:solidFill>
                            <a:schemeClr val="tx1"/>
                          </a:solidFill>
                        </a:rPr>
                        <a:t>Closing Price</a:t>
                      </a:r>
                      <a:endParaRPr lang="en-US" sz="1800" dirty="0">
                        <a:solidFill>
                          <a:schemeClr val="tx1"/>
                        </a:solidFill>
                      </a:endParaRPr>
                    </a:p>
                  </a:txBody>
                  <a:tcPr/>
                </a:tc>
                <a:tc>
                  <a:txBody>
                    <a:bodyPr/>
                    <a:lstStyle/>
                    <a:p>
                      <a:pPr algn="ctr"/>
                      <a:r>
                        <a:rPr lang="en-US" sz="2400" dirty="0" smtClean="0">
                          <a:solidFill>
                            <a:schemeClr val="tx1"/>
                          </a:solidFill>
                        </a:rPr>
                        <a:t>f</a:t>
                      </a:r>
                    </a:p>
                    <a:p>
                      <a:pPr algn="ctr"/>
                      <a:r>
                        <a:rPr lang="en-US" sz="1800" dirty="0" smtClean="0">
                          <a:solidFill>
                            <a:schemeClr val="tx1"/>
                          </a:solidFill>
                        </a:rPr>
                        <a:t>Frequency</a:t>
                      </a:r>
                      <a:endParaRPr lang="en-US" sz="1800" dirty="0">
                        <a:solidFill>
                          <a:schemeClr val="tx1"/>
                        </a:solidFill>
                      </a:endParaRPr>
                    </a:p>
                  </a:txBody>
                  <a:tcPr/>
                </a:tc>
                <a:tc>
                  <a:txBody>
                    <a:bodyPr/>
                    <a:lstStyle/>
                    <a:p>
                      <a:pPr algn="ctr"/>
                      <a:endParaRPr lang="en-US" sz="2400" dirty="0" smtClean="0"/>
                    </a:p>
                    <a:p>
                      <a:pPr algn="ctr"/>
                      <a:endParaRPr lang="en-US" sz="1800" dirty="0" smtClean="0">
                        <a:solidFill>
                          <a:schemeClr val="tx1"/>
                        </a:solidFill>
                      </a:endParaRPr>
                    </a:p>
                    <a:p>
                      <a:pPr algn="ctr"/>
                      <a:r>
                        <a:rPr lang="en-US" sz="1800" dirty="0" smtClean="0">
                          <a:solidFill>
                            <a:schemeClr val="tx1"/>
                          </a:solidFill>
                        </a:rPr>
                        <a:t>Product</a:t>
                      </a:r>
                      <a:endParaRPr lang="en-US" sz="1800" dirty="0">
                        <a:solidFill>
                          <a:schemeClr val="tx1"/>
                        </a:solidFill>
                      </a:endParaRPr>
                    </a:p>
                  </a:txBody>
                  <a:tcPr/>
                </a:tc>
                <a:tc>
                  <a:txBody>
                    <a:bodyPr/>
                    <a:lstStyle/>
                    <a:p>
                      <a:pPr algn="ctr"/>
                      <a:endParaRPr lang="en-US" sz="2400" dirty="0" smtClean="0">
                        <a:solidFill>
                          <a:schemeClr val="tx1"/>
                        </a:solidFill>
                      </a:endParaRPr>
                    </a:p>
                    <a:p>
                      <a:pPr algn="ctr"/>
                      <a:r>
                        <a:rPr lang="en-US" sz="2400" dirty="0" smtClean="0">
                          <a:solidFill>
                            <a:schemeClr val="tx1"/>
                          </a:solidFill>
                        </a:rPr>
                        <a:t>(x -40)</a:t>
                      </a:r>
                    </a:p>
                    <a:p>
                      <a:pPr algn="ctr"/>
                      <a:r>
                        <a:rPr lang="en-US" sz="1800" dirty="0" smtClean="0">
                          <a:solidFill>
                            <a:schemeClr val="tx1"/>
                          </a:solidFill>
                        </a:rPr>
                        <a:t>Deviation</a:t>
                      </a:r>
                    </a:p>
                  </a:txBody>
                  <a:tcPr/>
                </a:tc>
                <a:tc>
                  <a:txBody>
                    <a:bodyPr/>
                    <a:lstStyle/>
                    <a:p>
                      <a:pPr algn="ctr"/>
                      <a:endParaRPr lang="en-US" sz="2400" dirty="0" smtClean="0"/>
                    </a:p>
                    <a:p>
                      <a:pPr algn="ctr"/>
                      <a:endParaRPr lang="en-US" sz="2400" dirty="0" smtClean="0"/>
                    </a:p>
                    <a:p>
                      <a:pPr algn="ctr"/>
                      <a:r>
                        <a:rPr lang="en-US" sz="1800" dirty="0" smtClean="0">
                          <a:solidFill>
                            <a:schemeClr val="tx1"/>
                          </a:solidFill>
                        </a:rPr>
                        <a:t>Deviation Squared</a:t>
                      </a:r>
                      <a:endParaRPr lang="en-US" sz="1800" dirty="0">
                        <a:solidFill>
                          <a:schemeClr val="tx1"/>
                        </a:solidFill>
                      </a:endParaRPr>
                    </a:p>
                  </a:txBody>
                  <a:tcPr/>
                </a:tc>
                <a:tc>
                  <a:txBody>
                    <a:bodyPr/>
                    <a:lstStyle/>
                    <a:p>
                      <a:pPr algn="ctr"/>
                      <a:endParaRPr lang="en-US" sz="2400" dirty="0" smtClean="0"/>
                    </a:p>
                    <a:p>
                      <a:pPr algn="ctr"/>
                      <a:endParaRPr lang="en-US" sz="2400" dirty="0" smtClean="0"/>
                    </a:p>
                    <a:p>
                      <a:pPr algn="ctr"/>
                      <a:r>
                        <a:rPr lang="en-US" sz="2400" dirty="0" smtClean="0">
                          <a:solidFill>
                            <a:schemeClr val="tx1"/>
                          </a:solidFill>
                        </a:rPr>
                        <a:t>Product</a:t>
                      </a:r>
                      <a:endParaRPr lang="en-US" sz="2400" dirty="0">
                        <a:solidFill>
                          <a:schemeClr val="tx1"/>
                        </a:solidFill>
                      </a:endParaRPr>
                    </a:p>
                  </a:txBody>
                  <a:tcPr/>
                </a:tc>
              </a:tr>
              <a:tr h="681567">
                <a:tc>
                  <a:txBody>
                    <a:bodyPr/>
                    <a:lstStyle/>
                    <a:p>
                      <a:pPr algn="ctr"/>
                      <a:r>
                        <a:rPr lang="en-US" sz="2400" dirty="0" smtClean="0"/>
                        <a:t>37</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37</a:t>
                      </a:r>
                      <a:endParaRPr lang="en-US" sz="2400" dirty="0"/>
                    </a:p>
                  </a:txBody>
                  <a:tcPr/>
                </a:tc>
                <a:tc>
                  <a:txBody>
                    <a:bodyPr/>
                    <a:lstStyle/>
                    <a:p>
                      <a:pPr algn="ctr"/>
                      <a:r>
                        <a:rPr lang="en-US" sz="2400" dirty="0" smtClean="0"/>
                        <a:t>-3</a:t>
                      </a:r>
                      <a:endParaRPr lang="en-US" sz="2400" dirty="0"/>
                    </a:p>
                  </a:txBody>
                  <a:tcPr/>
                </a:tc>
                <a:tc>
                  <a:txBody>
                    <a:bodyPr/>
                    <a:lstStyle/>
                    <a:p>
                      <a:pPr algn="ctr"/>
                      <a:r>
                        <a:rPr lang="en-US" sz="2400" dirty="0" smtClean="0"/>
                        <a:t>9</a:t>
                      </a:r>
                      <a:endParaRPr lang="en-US" sz="2400" dirty="0"/>
                    </a:p>
                  </a:txBody>
                  <a:tcPr/>
                </a:tc>
                <a:tc>
                  <a:txBody>
                    <a:bodyPr/>
                    <a:lstStyle/>
                    <a:p>
                      <a:pPr algn="ctr"/>
                      <a:endParaRPr lang="en-US" sz="2400" dirty="0"/>
                    </a:p>
                  </a:txBody>
                  <a:tcPr/>
                </a:tc>
              </a:tr>
              <a:tr h="681567">
                <a:tc>
                  <a:txBody>
                    <a:bodyPr/>
                    <a:lstStyle/>
                    <a:p>
                      <a:pPr algn="ctr"/>
                      <a:r>
                        <a:rPr lang="en-US" sz="2400" dirty="0" smtClean="0"/>
                        <a:t>38</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76</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4</a:t>
                      </a:r>
                      <a:endParaRPr lang="en-US" sz="2400" dirty="0"/>
                    </a:p>
                  </a:txBody>
                  <a:tcPr/>
                </a:tc>
                <a:tc>
                  <a:txBody>
                    <a:bodyPr/>
                    <a:lstStyle/>
                    <a:p>
                      <a:pPr algn="ctr"/>
                      <a:endParaRPr lang="en-US" sz="2400"/>
                    </a:p>
                  </a:txBody>
                  <a:tcPr/>
                </a:tc>
              </a:tr>
              <a:tr h="681567">
                <a:tc>
                  <a:txBody>
                    <a:bodyPr/>
                    <a:lstStyle/>
                    <a:p>
                      <a:pPr algn="ctr"/>
                      <a:r>
                        <a:rPr lang="en-US" sz="2400" dirty="0" smtClean="0"/>
                        <a:t>39</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195</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1</a:t>
                      </a:r>
                      <a:endParaRPr lang="en-US" sz="2400" dirty="0"/>
                    </a:p>
                  </a:txBody>
                  <a:tcPr/>
                </a:tc>
                <a:tc>
                  <a:txBody>
                    <a:bodyPr/>
                    <a:lstStyle/>
                    <a:p>
                      <a:pPr algn="ctr"/>
                      <a:endParaRPr lang="en-US" sz="2400"/>
                    </a:p>
                  </a:txBody>
                  <a:tcPr/>
                </a:tc>
              </a:tr>
              <a:tr h="681567">
                <a:tc>
                  <a:txBody>
                    <a:bodyPr/>
                    <a:lstStyle/>
                    <a:p>
                      <a:pPr algn="ctr"/>
                      <a:r>
                        <a:rPr lang="en-US" sz="2400" dirty="0" smtClean="0"/>
                        <a:t>40</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200</a:t>
                      </a:r>
                      <a:endParaRPr lang="en-US" sz="2400" dirty="0"/>
                    </a:p>
                  </a:txBody>
                  <a:tcPr/>
                </a:tc>
                <a:tc>
                  <a:txBody>
                    <a:bodyPr/>
                    <a:lstStyle/>
                    <a:p>
                      <a:pPr algn="ctr"/>
                      <a:r>
                        <a:rPr lang="en-US" sz="2400" dirty="0" smtClean="0"/>
                        <a:t>0</a:t>
                      </a:r>
                      <a:endParaRPr lang="en-US" sz="2400" dirty="0"/>
                    </a:p>
                  </a:txBody>
                  <a:tcPr/>
                </a:tc>
                <a:tc>
                  <a:txBody>
                    <a:bodyPr/>
                    <a:lstStyle/>
                    <a:p>
                      <a:pPr algn="ctr"/>
                      <a:r>
                        <a:rPr lang="en-US" sz="2400" dirty="0" smtClean="0"/>
                        <a:t>0</a:t>
                      </a:r>
                      <a:endParaRPr lang="en-US" sz="2400" dirty="0"/>
                    </a:p>
                  </a:txBody>
                  <a:tcPr/>
                </a:tc>
                <a:tc>
                  <a:txBody>
                    <a:bodyPr/>
                    <a:lstStyle/>
                    <a:p>
                      <a:pPr algn="ctr"/>
                      <a:endParaRPr lang="en-US" sz="2400" dirty="0"/>
                    </a:p>
                  </a:txBody>
                  <a:tcPr/>
                </a:tc>
              </a:tr>
              <a:tr h="681567">
                <a:tc>
                  <a:txBody>
                    <a:bodyPr/>
                    <a:lstStyle/>
                    <a:p>
                      <a:pPr algn="ctr"/>
                      <a:r>
                        <a:rPr lang="en-US" sz="2400" dirty="0" smtClean="0"/>
                        <a:t>41</a:t>
                      </a:r>
                      <a:endParaRPr lang="en-US" sz="2400" dirty="0"/>
                    </a:p>
                  </a:txBody>
                  <a:tcPr/>
                </a:tc>
                <a:tc>
                  <a:txBody>
                    <a:bodyPr/>
                    <a:lstStyle/>
                    <a:p>
                      <a:pPr algn="ctr"/>
                      <a:r>
                        <a:rPr lang="en-US" sz="2400" dirty="0" smtClean="0"/>
                        <a:t>4</a:t>
                      </a:r>
                      <a:endParaRPr lang="en-US" sz="2400" dirty="0"/>
                    </a:p>
                  </a:txBody>
                  <a:tcPr/>
                </a:tc>
                <a:tc>
                  <a:txBody>
                    <a:bodyPr/>
                    <a:lstStyle/>
                    <a:p>
                      <a:pPr algn="ctr"/>
                      <a:r>
                        <a:rPr lang="en-US" sz="2400" dirty="0" smtClean="0"/>
                        <a:t>164</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1</a:t>
                      </a:r>
                      <a:endParaRPr lang="en-US" sz="2400" dirty="0"/>
                    </a:p>
                  </a:txBody>
                  <a:tcPr/>
                </a:tc>
                <a:tc>
                  <a:txBody>
                    <a:bodyPr/>
                    <a:lstStyle/>
                    <a:p>
                      <a:pPr algn="ctr"/>
                      <a:endParaRPr lang="en-US" sz="2400"/>
                    </a:p>
                  </a:txBody>
                  <a:tcPr/>
                </a:tc>
              </a:tr>
              <a:tr h="681567">
                <a:tc>
                  <a:txBody>
                    <a:bodyPr/>
                    <a:lstStyle/>
                    <a:p>
                      <a:pPr algn="ctr"/>
                      <a:r>
                        <a:rPr lang="en-US" sz="2400" dirty="0" smtClean="0"/>
                        <a:t>42</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84</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4</a:t>
                      </a:r>
                      <a:endParaRPr lang="en-US" sz="2400" dirty="0"/>
                    </a:p>
                  </a:txBody>
                  <a:tcPr/>
                </a:tc>
                <a:tc>
                  <a:txBody>
                    <a:bodyPr/>
                    <a:lstStyle/>
                    <a:p>
                      <a:pPr algn="ctr"/>
                      <a:endParaRPr lang="en-US" sz="2400"/>
                    </a:p>
                  </a:txBody>
                  <a:tcPr/>
                </a:tc>
              </a:tr>
              <a:tr h="681567">
                <a:tc>
                  <a:txBody>
                    <a:bodyPr/>
                    <a:lstStyle/>
                    <a:p>
                      <a:pPr algn="ctr"/>
                      <a:r>
                        <a:rPr lang="en-US" sz="2400" dirty="0" smtClean="0"/>
                        <a:t>44</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44</a:t>
                      </a:r>
                      <a:endParaRPr lang="en-US" sz="2400" dirty="0"/>
                    </a:p>
                  </a:txBody>
                  <a:tcPr/>
                </a:tc>
                <a:tc>
                  <a:txBody>
                    <a:bodyPr/>
                    <a:lstStyle/>
                    <a:p>
                      <a:pPr algn="ctr"/>
                      <a:r>
                        <a:rPr lang="en-US" sz="2400" dirty="0" smtClean="0"/>
                        <a:t>4</a:t>
                      </a:r>
                      <a:endParaRPr lang="en-US" sz="2400" dirty="0"/>
                    </a:p>
                  </a:txBody>
                  <a:tcPr/>
                </a:tc>
                <a:tc>
                  <a:txBody>
                    <a:bodyPr/>
                    <a:lstStyle/>
                    <a:p>
                      <a:pPr algn="ctr"/>
                      <a:r>
                        <a:rPr lang="en-US" sz="2400" dirty="0" smtClean="0"/>
                        <a:t>16</a:t>
                      </a:r>
                      <a:endParaRPr lang="en-US" sz="2400" dirty="0"/>
                    </a:p>
                  </a:txBody>
                  <a:tcPr/>
                </a:tc>
                <a:tc>
                  <a:txBody>
                    <a:bodyPr/>
                    <a:lstStyle/>
                    <a:p>
                      <a:pPr algn="ctr"/>
                      <a:endParaRPr lang="en-US" sz="2400" dirty="0"/>
                    </a:p>
                  </a:txBody>
                  <a:tcPr/>
                </a:tc>
              </a:tr>
              <a:tr h="681567">
                <a:tc>
                  <a:txBody>
                    <a:bodyPr/>
                    <a:lstStyle/>
                    <a:p>
                      <a:pPr algn="ctr"/>
                      <a:endParaRPr lang="en-US" sz="240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a:p>
                  </a:txBody>
                  <a:tcPr/>
                </a:tc>
                <a:tc>
                  <a:txBody>
                    <a:bodyPr/>
                    <a:lstStyle/>
                    <a:p>
                      <a:pPr algn="ctr"/>
                      <a:endParaRPr lang="en-US" sz="2400" dirty="0"/>
                    </a:p>
                  </a:txBody>
                  <a:tcPr/>
                </a:tc>
                <a:tc>
                  <a:txBody>
                    <a:bodyPr/>
                    <a:lstStyle/>
                    <a:p>
                      <a:pPr algn="ctr"/>
                      <a:endParaRPr lang="en-US" sz="2400" dirty="0"/>
                    </a:p>
                  </a:txBody>
                  <a:tcPr/>
                </a:tc>
              </a:tr>
            </a:tbl>
          </a:graphicData>
        </a:graphic>
      </p:graphicFrame>
      <p:graphicFrame>
        <p:nvGraphicFramePr>
          <p:cNvPr id="9" name="Object 8"/>
          <p:cNvGraphicFramePr>
            <a:graphicFrameLocks noChangeAspect="1"/>
          </p:cNvGraphicFramePr>
          <p:nvPr/>
        </p:nvGraphicFramePr>
        <p:xfrm>
          <a:off x="1143000" y="6379882"/>
          <a:ext cx="1219200" cy="478118"/>
        </p:xfrm>
        <a:graphic>
          <a:graphicData uri="http://schemas.openxmlformats.org/presentationml/2006/ole">
            <p:oleObj spid="_x0000_s28679" name="Equation" r:id="rId3" imgW="647640" imgH="253800" progId="Equation.3">
              <p:embed/>
            </p:oleObj>
          </a:graphicData>
        </a:graphic>
      </p:graphicFrame>
      <p:graphicFrame>
        <p:nvGraphicFramePr>
          <p:cNvPr id="10" name="Object 4"/>
          <p:cNvGraphicFramePr>
            <a:graphicFrameLocks noChangeAspect="1"/>
          </p:cNvGraphicFramePr>
          <p:nvPr/>
        </p:nvGraphicFramePr>
        <p:xfrm>
          <a:off x="2438399" y="6400800"/>
          <a:ext cx="1807533" cy="457200"/>
        </p:xfrm>
        <a:graphic>
          <a:graphicData uri="http://schemas.openxmlformats.org/presentationml/2006/ole">
            <p:oleObj spid="_x0000_s28680" name="Equation" r:id="rId4" imgW="1002960" imgH="253800" progId="Equation.3">
              <p:embed/>
            </p:oleObj>
          </a:graphicData>
        </a:graphic>
      </p:graphicFrame>
      <p:graphicFrame>
        <p:nvGraphicFramePr>
          <p:cNvPr id="11" name="Object 4"/>
          <p:cNvGraphicFramePr>
            <a:graphicFrameLocks noChangeAspect="1"/>
          </p:cNvGraphicFramePr>
          <p:nvPr/>
        </p:nvGraphicFramePr>
        <p:xfrm>
          <a:off x="3048000" y="304800"/>
          <a:ext cx="685800" cy="388938"/>
        </p:xfrm>
        <a:graphic>
          <a:graphicData uri="http://schemas.openxmlformats.org/presentationml/2006/ole">
            <p:oleObj spid="_x0000_s28681" name="Equation" r:id="rId5" imgW="342720" imgH="203040" progId="Equation.3">
              <p:embed/>
            </p:oleObj>
          </a:graphicData>
        </a:graphic>
      </p:graphicFrame>
      <p:graphicFrame>
        <p:nvGraphicFramePr>
          <p:cNvPr id="12" name="Object 11"/>
          <p:cNvGraphicFramePr>
            <a:graphicFrameLocks noChangeAspect="1"/>
          </p:cNvGraphicFramePr>
          <p:nvPr/>
        </p:nvGraphicFramePr>
        <p:xfrm>
          <a:off x="5715000" y="152400"/>
          <a:ext cx="1143000" cy="457200"/>
        </p:xfrm>
        <a:graphic>
          <a:graphicData uri="http://schemas.openxmlformats.org/presentationml/2006/ole">
            <p:oleObj spid="_x0000_s28682" name="Equation" r:id="rId6" imgW="571320" imgH="228600" progId="Equation.3">
              <p:embed/>
            </p:oleObj>
          </a:graphicData>
        </a:graphic>
      </p:graphicFrame>
      <p:graphicFrame>
        <p:nvGraphicFramePr>
          <p:cNvPr id="13" name="Object 6"/>
          <p:cNvGraphicFramePr>
            <a:graphicFrameLocks noChangeAspect="1"/>
          </p:cNvGraphicFramePr>
          <p:nvPr/>
        </p:nvGraphicFramePr>
        <p:xfrm>
          <a:off x="7162800" y="152400"/>
          <a:ext cx="1600200" cy="457200"/>
        </p:xfrm>
        <a:graphic>
          <a:graphicData uri="http://schemas.openxmlformats.org/presentationml/2006/ole">
            <p:oleObj spid="_x0000_s28683" name="Equation" r:id="rId7" imgW="799920" imgH="228600" progId="Equation.3">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33864"/>
          <a:ext cx="8763000" cy="6824136"/>
        </p:xfrm>
        <a:graphic>
          <a:graphicData uri="http://schemas.openxmlformats.org/drawingml/2006/table">
            <a:tbl>
              <a:tblPr firstRow="1" bandRow="1">
                <a:tableStyleId>{5C22544A-7EE6-4342-B048-85BDC9FD1C3A}</a:tableStyleId>
              </a:tblPr>
              <a:tblGrid>
                <a:gridCol w="914400"/>
                <a:gridCol w="1295400"/>
                <a:gridCol w="1828800"/>
                <a:gridCol w="1143000"/>
                <a:gridCol w="1295400"/>
                <a:gridCol w="2286000"/>
              </a:tblGrid>
              <a:tr h="681567">
                <a:tc>
                  <a:txBody>
                    <a:bodyPr/>
                    <a:lstStyle/>
                    <a:p>
                      <a:pPr algn="ctr"/>
                      <a:r>
                        <a:rPr lang="en-US" sz="2400" dirty="0" smtClean="0">
                          <a:solidFill>
                            <a:schemeClr val="tx1"/>
                          </a:solidFill>
                        </a:rPr>
                        <a:t>x</a:t>
                      </a:r>
                    </a:p>
                    <a:p>
                      <a:pPr algn="ctr"/>
                      <a:r>
                        <a:rPr lang="en-US" sz="1800" dirty="0" smtClean="0">
                          <a:solidFill>
                            <a:schemeClr val="tx1"/>
                          </a:solidFill>
                        </a:rPr>
                        <a:t>Closing Price</a:t>
                      </a:r>
                      <a:endParaRPr lang="en-US" sz="1800" dirty="0">
                        <a:solidFill>
                          <a:schemeClr val="tx1"/>
                        </a:solidFill>
                      </a:endParaRPr>
                    </a:p>
                  </a:txBody>
                  <a:tcPr/>
                </a:tc>
                <a:tc>
                  <a:txBody>
                    <a:bodyPr/>
                    <a:lstStyle/>
                    <a:p>
                      <a:pPr algn="ctr"/>
                      <a:r>
                        <a:rPr lang="en-US" sz="2400" dirty="0" smtClean="0">
                          <a:solidFill>
                            <a:schemeClr val="tx1"/>
                          </a:solidFill>
                        </a:rPr>
                        <a:t>f</a:t>
                      </a:r>
                    </a:p>
                    <a:p>
                      <a:pPr algn="ctr"/>
                      <a:r>
                        <a:rPr lang="en-US" sz="1800" dirty="0" smtClean="0">
                          <a:solidFill>
                            <a:schemeClr val="tx1"/>
                          </a:solidFill>
                        </a:rPr>
                        <a:t>Frequency</a:t>
                      </a:r>
                      <a:endParaRPr lang="en-US" sz="1800" dirty="0">
                        <a:solidFill>
                          <a:schemeClr val="tx1"/>
                        </a:solidFill>
                      </a:endParaRPr>
                    </a:p>
                  </a:txBody>
                  <a:tcPr/>
                </a:tc>
                <a:tc>
                  <a:txBody>
                    <a:bodyPr/>
                    <a:lstStyle/>
                    <a:p>
                      <a:pPr algn="ctr"/>
                      <a:endParaRPr lang="en-US" sz="2400" dirty="0" smtClean="0"/>
                    </a:p>
                    <a:p>
                      <a:pPr algn="ctr"/>
                      <a:endParaRPr lang="en-US" sz="1800" dirty="0" smtClean="0">
                        <a:solidFill>
                          <a:schemeClr val="tx1"/>
                        </a:solidFill>
                      </a:endParaRPr>
                    </a:p>
                    <a:p>
                      <a:pPr algn="ctr"/>
                      <a:r>
                        <a:rPr lang="en-US" sz="1800" dirty="0" smtClean="0">
                          <a:solidFill>
                            <a:schemeClr val="tx1"/>
                          </a:solidFill>
                        </a:rPr>
                        <a:t>Product</a:t>
                      </a:r>
                      <a:endParaRPr lang="en-US" sz="1800" dirty="0">
                        <a:solidFill>
                          <a:schemeClr val="tx1"/>
                        </a:solidFill>
                      </a:endParaRPr>
                    </a:p>
                  </a:txBody>
                  <a:tcPr/>
                </a:tc>
                <a:tc>
                  <a:txBody>
                    <a:bodyPr/>
                    <a:lstStyle/>
                    <a:p>
                      <a:pPr algn="ctr"/>
                      <a:endParaRPr lang="en-US" sz="2400" dirty="0" smtClean="0">
                        <a:solidFill>
                          <a:schemeClr val="tx1"/>
                        </a:solidFill>
                      </a:endParaRPr>
                    </a:p>
                    <a:p>
                      <a:pPr algn="ctr"/>
                      <a:r>
                        <a:rPr lang="en-US" sz="2400" dirty="0" smtClean="0">
                          <a:solidFill>
                            <a:schemeClr val="tx1"/>
                          </a:solidFill>
                        </a:rPr>
                        <a:t>(x -40)</a:t>
                      </a:r>
                    </a:p>
                    <a:p>
                      <a:pPr algn="ctr"/>
                      <a:r>
                        <a:rPr lang="en-US" sz="1800" dirty="0" smtClean="0">
                          <a:solidFill>
                            <a:schemeClr val="tx1"/>
                          </a:solidFill>
                        </a:rPr>
                        <a:t>Deviation</a:t>
                      </a:r>
                    </a:p>
                  </a:txBody>
                  <a:tcPr/>
                </a:tc>
                <a:tc>
                  <a:txBody>
                    <a:bodyPr/>
                    <a:lstStyle/>
                    <a:p>
                      <a:pPr algn="ctr"/>
                      <a:endParaRPr lang="en-US" sz="2400" dirty="0" smtClean="0"/>
                    </a:p>
                    <a:p>
                      <a:pPr algn="ctr"/>
                      <a:endParaRPr lang="en-US" sz="2400" dirty="0" smtClean="0"/>
                    </a:p>
                    <a:p>
                      <a:pPr algn="ctr"/>
                      <a:r>
                        <a:rPr lang="en-US" sz="1800" dirty="0" smtClean="0">
                          <a:solidFill>
                            <a:schemeClr val="tx1"/>
                          </a:solidFill>
                        </a:rPr>
                        <a:t>Deviation Squared</a:t>
                      </a:r>
                      <a:endParaRPr lang="en-US" sz="1800" dirty="0">
                        <a:solidFill>
                          <a:schemeClr val="tx1"/>
                        </a:solidFill>
                      </a:endParaRPr>
                    </a:p>
                  </a:txBody>
                  <a:tcPr/>
                </a:tc>
                <a:tc>
                  <a:txBody>
                    <a:bodyPr/>
                    <a:lstStyle/>
                    <a:p>
                      <a:pPr algn="ctr"/>
                      <a:endParaRPr lang="en-US" sz="2400" dirty="0" smtClean="0"/>
                    </a:p>
                    <a:p>
                      <a:pPr algn="ctr"/>
                      <a:endParaRPr lang="en-US" sz="2400" dirty="0" smtClean="0"/>
                    </a:p>
                    <a:p>
                      <a:pPr algn="ctr"/>
                      <a:r>
                        <a:rPr lang="en-US" sz="2400" dirty="0" smtClean="0">
                          <a:solidFill>
                            <a:schemeClr val="tx1"/>
                          </a:solidFill>
                        </a:rPr>
                        <a:t>Product</a:t>
                      </a:r>
                      <a:endParaRPr lang="en-US" sz="2400" dirty="0">
                        <a:solidFill>
                          <a:schemeClr val="tx1"/>
                        </a:solidFill>
                      </a:endParaRPr>
                    </a:p>
                  </a:txBody>
                  <a:tcPr/>
                </a:tc>
              </a:tr>
              <a:tr h="681567">
                <a:tc>
                  <a:txBody>
                    <a:bodyPr/>
                    <a:lstStyle/>
                    <a:p>
                      <a:pPr algn="ctr"/>
                      <a:r>
                        <a:rPr lang="en-US" sz="2400" dirty="0" smtClean="0"/>
                        <a:t>37</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37</a:t>
                      </a:r>
                      <a:endParaRPr lang="en-US" sz="2400" dirty="0"/>
                    </a:p>
                  </a:txBody>
                  <a:tcPr/>
                </a:tc>
                <a:tc>
                  <a:txBody>
                    <a:bodyPr/>
                    <a:lstStyle/>
                    <a:p>
                      <a:pPr algn="ctr"/>
                      <a:r>
                        <a:rPr lang="en-US" sz="2400" dirty="0" smtClean="0"/>
                        <a:t>-3</a:t>
                      </a:r>
                      <a:endParaRPr lang="en-US" sz="2400" dirty="0"/>
                    </a:p>
                  </a:txBody>
                  <a:tcPr/>
                </a:tc>
                <a:tc>
                  <a:txBody>
                    <a:bodyPr/>
                    <a:lstStyle/>
                    <a:p>
                      <a:pPr algn="ctr"/>
                      <a:r>
                        <a:rPr lang="en-US" sz="2400" dirty="0" smtClean="0"/>
                        <a:t>9</a:t>
                      </a:r>
                      <a:endParaRPr lang="en-US" sz="2400" dirty="0"/>
                    </a:p>
                  </a:txBody>
                  <a:tcPr/>
                </a:tc>
                <a:tc>
                  <a:txBody>
                    <a:bodyPr/>
                    <a:lstStyle/>
                    <a:p>
                      <a:pPr algn="ctr"/>
                      <a:r>
                        <a:rPr lang="en-US" sz="2400" dirty="0" smtClean="0"/>
                        <a:t>9</a:t>
                      </a:r>
                      <a:endParaRPr lang="en-US" sz="2400" dirty="0"/>
                    </a:p>
                  </a:txBody>
                  <a:tcPr/>
                </a:tc>
              </a:tr>
              <a:tr h="681567">
                <a:tc>
                  <a:txBody>
                    <a:bodyPr/>
                    <a:lstStyle/>
                    <a:p>
                      <a:pPr algn="ctr"/>
                      <a:r>
                        <a:rPr lang="en-US" sz="2400" dirty="0" smtClean="0"/>
                        <a:t>38</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76</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4</a:t>
                      </a:r>
                      <a:endParaRPr lang="en-US" sz="2400" dirty="0"/>
                    </a:p>
                  </a:txBody>
                  <a:tcPr/>
                </a:tc>
                <a:tc>
                  <a:txBody>
                    <a:bodyPr/>
                    <a:lstStyle/>
                    <a:p>
                      <a:pPr algn="ctr"/>
                      <a:r>
                        <a:rPr lang="en-US" sz="2400" dirty="0" smtClean="0"/>
                        <a:t>8</a:t>
                      </a:r>
                      <a:endParaRPr lang="en-US" sz="2400" dirty="0"/>
                    </a:p>
                  </a:txBody>
                  <a:tcPr/>
                </a:tc>
              </a:tr>
              <a:tr h="681567">
                <a:tc>
                  <a:txBody>
                    <a:bodyPr/>
                    <a:lstStyle/>
                    <a:p>
                      <a:pPr algn="ctr"/>
                      <a:r>
                        <a:rPr lang="en-US" sz="2400" dirty="0" smtClean="0"/>
                        <a:t>39</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195</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5</a:t>
                      </a:r>
                      <a:endParaRPr lang="en-US" sz="2400" dirty="0"/>
                    </a:p>
                  </a:txBody>
                  <a:tcPr/>
                </a:tc>
              </a:tr>
              <a:tr h="681567">
                <a:tc>
                  <a:txBody>
                    <a:bodyPr/>
                    <a:lstStyle/>
                    <a:p>
                      <a:pPr algn="ctr"/>
                      <a:r>
                        <a:rPr lang="en-US" sz="2400" dirty="0" smtClean="0"/>
                        <a:t>40</a:t>
                      </a:r>
                      <a:endParaRPr lang="en-US" sz="2400" dirty="0"/>
                    </a:p>
                  </a:txBody>
                  <a:tcPr/>
                </a:tc>
                <a:tc>
                  <a:txBody>
                    <a:bodyPr/>
                    <a:lstStyle/>
                    <a:p>
                      <a:pPr algn="ctr"/>
                      <a:r>
                        <a:rPr lang="en-US" sz="2400" dirty="0" smtClean="0"/>
                        <a:t>5</a:t>
                      </a:r>
                      <a:endParaRPr lang="en-US" sz="2400" dirty="0"/>
                    </a:p>
                  </a:txBody>
                  <a:tcPr/>
                </a:tc>
                <a:tc>
                  <a:txBody>
                    <a:bodyPr/>
                    <a:lstStyle/>
                    <a:p>
                      <a:pPr algn="ctr"/>
                      <a:r>
                        <a:rPr lang="en-US" sz="2400" dirty="0" smtClean="0"/>
                        <a:t>200</a:t>
                      </a:r>
                      <a:endParaRPr lang="en-US" sz="2400" dirty="0"/>
                    </a:p>
                  </a:txBody>
                  <a:tcPr/>
                </a:tc>
                <a:tc>
                  <a:txBody>
                    <a:bodyPr/>
                    <a:lstStyle/>
                    <a:p>
                      <a:pPr algn="ctr"/>
                      <a:r>
                        <a:rPr lang="en-US" sz="2400" dirty="0" smtClean="0"/>
                        <a:t>0</a:t>
                      </a:r>
                      <a:endParaRPr lang="en-US" sz="2400" dirty="0"/>
                    </a:p>
                  </a:txBody>
                  <a:tcPr/>
                </a:tc>
                <a:tc>
                  <a:txBody>
                    <a:bodyPr/>
                    <a:lstStyle/>
                    <a:p>
                      <a:pPr algn="ctr"/>
                      <a:r>
                        <a:rPr lang="en-US" sz="2400" dirty="0" smtClean="0"/>
                        <a:t>0</a:t>
                      </a:r>
                      <a:endParaRPr lang="en-US" sz="2400" dirty="0"/>
                    </a:p>
                  </a:txBody>
                  <a:tcPr/>
                </a:tc>
                <a:tc>
                  <a:txBody>
                    <a:bodyPr/>
                    <a:lstStyle/>
                    <a:p>
                      <a:pPr algn="ctr"/>
                      <a:r>
                        <a:rPr lang="en-US" sz="2400" dirty="0" smtClean="0"/>
                        <a:t>0</a:t>
                      </a:r>
                      <a:endParaRPr lang="en-US" sz="2400" dirty="0"/>
                    </a:p>
                  </a:txBody>
                  <a:tcPr/>
                </a:tc>
              </a:tr>
              <a:tr h="681567">
                <a:tc>
                  <a:txBody>
                    <a:bodyPr/>
                    <a:lstStyle/>
                    <a:p>
                      <a:pPr algn="ctr"/>
                      <a:r>
                        <a:rPr lang="en-US" sz="2400" dirty="0" smtClean="0"/>
                        <a:t>41</a:t>
                      </a:r>
                      <a:endParaRPr lang="en-US" sz="2400" dirty="0"/>
                    </a:p>
                  </a:txBody>
                  <a:tcPr/>
                </a:tc>
                <a:tc>
                  <a:txBody>
                    <a:bodyPr/>
                    <a:lstStyle/>
                    <a:p>
                      <a:pPr algn="ctr"/>
                      <a:r>
                        <a:rPr lang="en-US" sz="2400" dirty="0" smtClean="0"/>
                        <a:t>4</a:t>
                      </a:r>
                      <a:endParaRPr lang="en-US" sz="2400" dirty="0"/>
                    </a:p>
                  </a:txBody>
                  <a:tcPr/>
                </a:tc>
                <a:tc>
                  <a:txBody>
                    <a:bodyPr/>
                    <a:lstStyle/>
                    <a:p>
                      <a:pPr algn="ctr"/>
                      <a:r>
                        <a:rPr lang="en-US" sz="2400" dirty="0" smtClean="0"/>
                        <a:t>164</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4</a:t>
                      </a:r>
                      <a:endParaRPr lang="en-US" sz="2400" dirty="0"/>
                    </a:p>
                  </a:txBody>
                  <a:tcPr/>
                </a:tc>
              </a:tr>
              <a:tr h="681567">
                <a:tc>
                  <a:txBody>
                    <a:bodyPr/>
                    <a:lstStyle/>
                    <a:p>
                      <a:pPr algn="ctr"/>
                      <a:r>
                        <a:rPr lang="en-US" sz="2400" dirty="0" smtClean="0"/>
                        <a:t>42</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84</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4</a:t>
                      </a:r>
                      <a:endParaRPr lang="en-US" sz="2400" dirty="0"/>
                    </a:p>
                  </a:txBody>
                  <a:tcPr/>
                </a:tc>
                <a:tc>
                  <a:txBody>
                    <a:bodyPr/>
                    <a:lstStyle/>
                    <a:p>
                      <a:pPr algn="ctr"/>
                      <a:r>
                        <a:rPr lang="en-US" sz="2400" dirty="0" smtClean="0"/>
                        <a:t>8</a:t>
                      </a:r>
                      <a:endParaRPr lang="en-US" sz="2400" dirty="0"/>
                    </a:p>
                  </a:txBody>
                  <a:tcPr/>
                </a:tc>
              </a:tr>
              <a:tr h="681567">
                <a:tc>
                  <a:txBody>
                    <a:bodyPr/>
                    <a:lstStyle/>
                    <a:p>
                      <a:pPr algn="ctr"/>
                      <a:r>
                        <a:rPr lang="en-US" sz="2400" dirty="0" smtClean="0"/>
                        <a:t>44</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44</a:t>
                      </a:r>
                      <a:endParaRPr lang="en-US" sz="2400" dirty="0"/>
                    </a:p>
                  </a:txBody>
                  <a:tcPr/>
                </a:tc>
                <a:tc>
                  <a:txBody>
                    <a:bodyPr/>
                    <a:lstStyle/>
                    <a:p>
                      <a:pPr algn="ctr"/>
                      <a:r>
                        <a:rPr lang="en-US" sz="2400" dirty="0" smtClean="0"/>
                        <a:t>4</a:t>
                      </a:r>
                      <a:endParaRPr lang="en-US" sz="2400" dirty="0"/>
                    </a:p>
                  </a:txBody>
                  <a:tcPr/>
                </a:tc>
                <a:tc>
                  <a:txBody>
                    <a:bodyPr/>
                    <a:lstStyle/>
                    <a:p>
                      <a:pPr algn="ctr"/>
                      <a:r>
                        <a:rPr lang="en-US" sz="2400" dirty="0" smtClean="0"/>
                        <a:t>16</a:t>
                      </a:r>
                      <a:endParaRPr lang="en-US" sz="2400" dirty="0"/>
                    </a:p>
                  </a:txBody>
                  <a:tcPr/>
                </a:tc>
                <a:tc>
                  <a:txBody>
                    <a:bodyPr/>
                    <a:lstStyle/>
                    <a:p>
                      <a:pPr algn="ctr"/>
                      <a:r>
                        <a:rPr lang="en-US" sz="2400" dirty="0" smtClean="0"/>
                        <a:t>16</a:t>
                      </a:r>
                      <a:endParaRPr lang="en-US" sz="2400" dirty="0"/>
                    </a:p>
                  </a:txBody>
                  <a:tcPr/>
                </a:tc>
              </a:tr>
              <a:tr h="681567">
                <a:tc>
                  <a:txBody>
                    <a:bodyPr/>
                    <a:lstStyle/>
                    <a:p>
                      <a:pPr algn="ctr"/>
                      <a:endParaRPr lang="en-US" sz="240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a:p>
                  </a:txBody>
                  <a:tcPr/>
                </a:tc>
                <a:tc>
                  <a:txBody>
                    <a:bodyPr/>
                    <a:lstStyle/>
                    <a:p>
                      <a:pPr algn="ctr"/>
                      <a:endParaRPr lang="en-US" sz="2400" dirty="0"/>
                    </a:p>
                  </a:txBody>
                  <a:tcPr/>
                </a:tc>
                <a:tc>
                  <a:txBody>
                    <a:bodyPr/>
                    <a:lstStyle/>
                    <a:p>
                      <a:pPr algn="ctr"/>
                      <a:endParaRPr lang="en-US" sz="2400" dirty="0"/>
                    </a:p>
                  </a:txBody>
                  <a:tcPr/>
                </a:tc>
              </a:tr>
            </a:tbl>
          </a:graphicData>
        </a:graphic>
      </p:graphicFrame>
      <p:graphicFrame>
        <p:nvGraphicFramePr>
          <p:cNvPr id="3" name="Object 2"/>
          <p:cNvGraphicFramePr>
            <a:graphicFrameLocks noChangeAspect="1"/>
          </p:cNvGraphicFramePr>
          <p:nvPr/>
        </p:nvGraphicFramePr>
        <p:xfrm>
          <a:off x="1143000" y="6379882"/>
          <a:ext cx="1219200" cy="478118"/>
        </p:xfrm>
        <a:graphic>
          <a:graphicData uri="http://schemas.openxmlformats.org/presentationml/2006/ole">
            <p:oleObj spid="_x0000_s29698" name="Equation" r:id="rId3" imgW="647640" imgH="253800" progId="Equation.3">
              <p:embed/>
            </p:oleObj>
          </a:graphicData>
        </a:graphic>
      </p:graphicFrame>
      <p:graphicFrame>
        <p:nvGraphicFramePr>
          <p:cNvPr id="4" name="Object 4"/>
          <p:cNvGraphicFramePr>
            <a:graphicFrameLocks noChangeAspect="1"/>
          </p:cNvGraphicFramePr>
          <p:nvPr/>
        </p:nvGraphicFramePr>
        <p:xfrm>
          <a:off x="2438399" y="6400800"/>
          <a:ext cx="1807533" cy="457200"/>
        </p:xfrm>
        <a:graphic>
          <a:graphicData uri="http://schemas.openxmlformats.org/presentationml/2006/ole">
            <p:oleObj spid="_x0000_s29699" name="Equation" r:id="rId4" imgW="1002960" imgH="253800" progId="Equation.3">
              <p:embed/>
            </p:oleObj>
          </a:graphicData>
        </a:graphic>
      </p:graphicFrame>
      <p:graphicFrame>
        <p:nvGraphicFramePr>
          <p:cNvPr id="5" name="Object 4"/>
          <p:cNvGraphicFramePr>
            <a:graphicFrameLocks noChangeAspect="1"/>
          </p:cNvGraphicFramePr>
          <p:nvPr/>
        </p:nvGraphicFramePr>
        <p:xfrm>
          <a:off x="3048000" y="304800"/>
          <a:ext cx="685800" cy="388938"/>
        </p:xfrm>
        <a:graphic>
          <a:graphicData uri="http://schemas.openxmlformats.org/presentationml/2006/ole">
            <p:oleObj spid="_x0000_s29700" name="Equation" r:id="rId5" imgW="342720" imgH="203040" progId="Equation.3">
              <p:embed/>
            </p:oleObj>
          </a:graphicData>
        </a:graphic>
      </p:graphicFrame>
      <p:graphicFrame>
        <p:nvGraphicFramePr>
          <p:cNvPr id="6" name="Object 5"/>
          <p:cNvGraphicFramePr>
            <a:graphicFrameLocks noChangeAspect="1"/>
          </p:cNvGraphicFramePr>
          <p:nvPr/>
        </p:nvGraphicFramePr>
        <p:xfrm>
          <a:off x="5486400" y="228600"/>
          <a:ext cx="1143000" cy="457200"/>
        </p:xfrm>
        <a:graphic>
          <a:graphicData uri="http://schemas.openxmlformats.org/presentationml/2006/ole">
            <p:oleObj spid="_x0000_s29701" name="Equation" r:id="rId6" imgW="571320" imgH="228600" progId="Equation.3">
              <p:embed/>
            </p:oleObj>
          </a:graphicData>
        </a:graphic>
      </p:graphicFrame>
      <p:graphicFrame>
        <p:nvGraphicFramePr>
          <p:cNvPr id="7" name="Object 6"/>
          <p:cNvGraphicFramePr>
            <a:graphicFrameLocks noChangeAspect="1"/>
          </p:cNvGraphicFramePr>
          <p:nvPr/>
        </p:nvGraphicFramePr>
        <p:xfrm>
          <a:off x="7162800" y="152400"/>
          <a:ext cx="1600200" cy="457200"/>
        </p:xfrm>
        <a:graphic>
          <a:graphicData uri="http://schemas.openxmlformats.org/presentationml/2006/ole">
            <p:oleObj spid="_x0000_s29702" name="Equation" r:id="rId7" imgW="799920" imgH="228600" progId="Equation.3">
              <p:embed/>
            </p:oleObj>
          </a:graphicData>
        </a:graphic>
      </p:graphicFrame>
      <p:graphicFrame>
        <p:nvGraphicFramePr>
          <p:cNvPr id="29703" name="Object 7"/>
          <p:cNvGraphicFramePr>
            <a:graphicFrameLocks noChangeAspect="1"/>
          </p:cNvGraphicFramePr>
          <p:nvPr/>
        </p:nvGraphicFramePr>
        <p:xfrm>
          <a:off x="6629400" y="6248400"/>
          <a:ext cx="2311400" cy="457200"/>
        </p:xfrm>
        <a:graphic>
          <a:graphicData uri="http://schemas.openxmlformats.org/presentationml/2006/ole">
            <p:oleObj spid="_x0000_s29703" name="Equation" r:id="rId8" imgW="1282680" imgH="253800" progId="Equation.3">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22" name="Object 2"/>
          <p:cNvGraphicFramePr>
            <a:graphicFrameLocks noChangeAspect="1"/>
          </p:cNvGraphicFramePr>
          <p:nvPr/>
        </p:nvGraphicFramePr>
        <p:xfrm>
          <a:off x="1828800" y="685800"/>
          <a:ext cx="5378450" cy="1893888"/>
        </p:xfrm>
        <a:graphic>
          <a:graphicData uri="http://schemas.openxmlformats.org/presentationml/2006/ole">
            <p:oleObj spid="_x0000_s30722" name="Equation" r:id="rId3" imgW="1282680" imgH="482400" progId="Equation.3">
              <p:embed/>
            </p:oleObj>
          </a:graphicData>
        </a:graphic>
      </p:graphicFrame>
      <p:graphicFrame>
        <p:nvGraphicFramePr>
          <p:cNvPr id="30723" name="Object 3"/>
          <p:cNvGraphicFramePr>
            <a:graphicFrameLocks noChangeAspect="1"/>
          </p:cNvGraphicFramePr>
          <p:nvPr/>
        </p:nvGraphicFramePr>
        <p:xfrm>
          <a:off x="2667000" y="3200400"/>
          <a:ext cx="3994150" cy="1744662"/>
        </p:xfrm>
        <a:graphic>
          <a:graphicData uri="http://schemas.openxmlformats.org/presentationml/2006/ole">
            <p:oleObj spid="_x0000_s30723" name="Equation" r:id="rId4" imgW="952200" imgH="444240" progId="Equation.3">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Standard Deviation on the calculator		</a:t>
            </a:r>
            <a:endParaRPr lang="en-US" dirty="0"/>
          </a:p>
        </p:txBody>
      </p:sp>
      <p:sp>
        <p:nvSpPr>
          <p:cNvPr id="3" name="Content Placeholder 2"/>
          <p:cNvSpPr>
            <a:spLocks noGrp="1"/>
          </p:cNvSpPr>
          <p:nvPr>
            <p:ph idx="1"/>
          </p:nvPr>
        </p:nvSpPr>
        <p:spPr/>
        <p:txBody>
          <a:bodyPr/>
          <a:lstStyle/>
          <a:p>
            <a:r>
              <a:rPr lang="en-US" dirty="0" smtClean="0"/>
              <a:t>Enter your data into a list</a:t>
            </a:r>
          </a:p>
          <a:p>
            <a:r>
              <a:rPr lang="en-US" dirty="0" smtClean="0"/>
              <a:t>Go to Stat, Calc, and do 1-Var stats (like you do for 5 number summary)</a:t>
            </a:r>
          </a:p>
          <a:p>
            <a:r>
              <a:rPr lang="en-US" dirty="0" smtClean="0"/>
              <a:t>You will see both the standard deviation for a sample (</a:t>
            </a:r>
            <a:r>
              <a:rPr lang="en-US" dirty="0" err="1" smtClean="0"/>
              <a:t>Sx</a:t>
            </a:r>
            <a:r>
              <a:rPr lang="en-US" dirty="0" smtClean="0"/>
              <a: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Coefficient of Variation</a:t>
            </a:r>
            <a:endParaRPr lang="en-US" dirty="0"/>
          </a:p>
        </p:txBody>
      </p:sp>
      <p:graphicFrame>
        <p:nvGraphicFramePr>
          <p:cNvPr id="3" name="Object 2"/>
          <p:cNvGraphicFramePr>
            <a:graphicFrameLocks noChangeAspect="1"/>
          </p:cNvGraphicFramePr>
          <p:nvPr/>
        </p:nvGraphicFramePr>
        <p:xfrm>
          <a:off x="1905000" y="1981200"/>
          <a:ext cx="3131574" cy="1492250"/>
        </p:xfrm>
        <a:graphic>
          <a:graphicData uri="http://schemas.openxmlformats.org/presentationml/2006/ole">
            <p:oleObj spid="_x0000_s31746" name="Equation" r:id="rId3" imgW="850680" imgH="393480" progId="Equation.3">
              <p:embed/>
            </p:oleObj>
          </a:graphicData>
        </a:graphic>
      </p:graphicFrame>
      <p:cxnSp>
        <p:nvCxnSpPr>
          <p:cNvPr id="5" name="Straight Arrow Connector 4"/>
          <p:cNvCxnSpPr/>
          <p:nvPr/>
        </p:nvCxnSpPr>
        <p:spPr>
          <a:xfrm flipV="1">
            <a:off x="3810000" y="1752600"/>
            <a:ext cx="21336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3733800" y="3276600"/>
            <a:ext cx="1905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096000" y="1524000"/>
            <a:ext cx="2209800" cy="369332"/>
          </a:xfrm>
          <a:prstGeom prst="rect">
            <a:avLst/>
          </a:prstGeom>
          <a:noFill/>
        </p:spPr>
        <p:txBody>
          <a:bodyPr wrap="square" rtlCol="0">
            <a:spAutoFit/>
          </a:bodyPr>
          <a:lstStyle/>
          <a:p>
            <a:r>
              <a:rPr lang="en-US" dirty="0" smtClean="0"/>
              <a:t>Standard deviation</a:t>
            </a:r>
            <a:endParaRPr lang="en-US" dirty="0"/>
          </a:p>
        </p:txBody>
      </p:sp>
      <p:sp>
        <p:nvSpPr>
          <p:cNvPr id="11" name="TextBox 10"/>
          <p:cNvSpPr txBox="1"/>
          <p:nvPr/>
        </p:nvSpPr>
        <p:spPr>
          <a:xfrm>
            <a:off x="5943600" y="3352800"/>
            <a:ext cx="2209800" cy="369332"/>
          </a:xfrm>
          <a:prstGeom prst="rect">
            <a:avLst/>
          </a:prstGeom>
          <a:noFill/>
        </p:spPr>
        <p:txBody>
          <a:bodyPr wrap="square" rtlCol="0">
            <a:spAutoFit/>
          </a:bodyPr>
          <a:lstStyle/>
          <a:p>
            <a:r>
              <a:rPr lang="en-US" dirty="0" smtClean="0"/>
              <a:t>Mean</a:t>
            </a:r>
            <a:endParaRPr lang="en-US" dirty="0"/>
          </a:p>
        </p:txBody>
      </p:sp>
      <p:sp>
        <p:nvSpPr>
          <p:cNvPr id="12" name="TextBox 11"/>
          <p:cNvSpPr txBox="1"/>
          <p:nvPr/>
        </p:nvSpPr>
        <p:spPr>
          <a:xfrm>
            <a:off x="1143000" y="4572000"/>
            <a:ext cx="6858000" cy="1754326"/>
          </a:xfrm>
          <a:prstGeom prst="rect">
            <a:avLst/>
          </a:prstGeom>
          <a:noFill/>
        </p:spPr>
        <p:txBody>
          <a:bodyPr wrap="square" rtlCol="0">
            <a:spAutoFit/>
          </a:bodyPr>
          <a:lstStyle/>
          <a:p>
            <a:r>
              <a:rPr lang="en-US" sz="3600" dirty="0" smtClean="0"/>
              <a:t>We use this to compare the standard deviations of different sets of data.</a:t>
            </a:r>
            <a:endParaRPr lang="en-US" sz="3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4" name="Object 3"/>
          <p:cNvGraphicFramePr>
            <a:graphicFrameLocks noChangeAspect="1"/>
          </p:cNvGraphicFramePr>
          <p:nvPr/>
        </p:nvGraphicFramePr>
        <p:xfrm>
          <a:off x="914400" y="2286000"/>
          <a:ext cx="1752600" cy="1168400"/>
        </p:xfrm>
        <a:graphic>
          <a:graphicData uri="http://schemas.openxmlformats.org/presentationml/2006/ole">
            <p:oleObj spid="_x0000_s32770" name="Equation" r:id="rId4" imgW="609480" imgH="406080" progId="Equation.3">
              <p:embed/>
            </p:oleObj>
          </a:graphicData>
        </a:graphic>
      </p:graphicFrame>
      <p:graphicFrame>
        <p:nvGraphicFramePr>
          <p:cNvPr id="32771" name="Object 3"/>
          <p:cNvGraphicFramePr>
            <a:graphicFrameLocks noChangeAspect="1"/>
          </p:cNvGraphicFramePr>
          <p:nvPr/>
        </p:nvGraphicFramePr>
        <p:xfrm>
          <a:off x="5257800" y="2362200"/>
          <a:ext cx="1971675" cy="1168400"/>
        </p:xfrm>
        <a:graphic>
          <a:graphicData uri="http://schemas.openxmlformats.org/presentationml/2006/ole">
            <p:oleObj spid="_x0000_s32771" name="Equation" r:id="rId5" imgW="685800" imgH="406080" progId="Equation.3">
              <p:embed/>
            </p:oleObj>
          </a:graphicData>
        </a:graphic>
      </p:graphicFrame>
      <p:sp>
        <p:nvSpPr>
          <p:cNvPr id="6" name="TextBox 5"/>
          <p:cNvSpPr txBox="1"/>
          <p:nvPr/>
        </p:nvSpPr>
        <p:spPr>
          <a:xfrm>
            <a:off x="762000" y="1371600"/>
            <a:ext cx="2743200" cy="830997"/>
          </a:xfrm>
          <a:prstGeom prst="rect">
            <a:avLst/>
          </a:prstGeom>
          <a:noFill/>
        </p:spPr>
        <p:txBody>
          <a:bodyPr wrap="square" rtlCol="0">
            <a:spAutoFit/>
          </a:bodyPr>
          <a:lstStyle/>
          <a:p>
            <a:r>
              <a:rPr lang="en-US" sz="2400" dirty="0" smtClean="0"/>
              <a:t>Data set of Pre-School Weights</a:t>
            </a:r>
            <a:endParaRPr lang="en-US" sz="2400" dirty="0"/>
          </a:p>
        </p:txBody>
      </p:sp>
      <p:sp>
        <p:nvSpPr>
          <p:cNvPr id="7" name="TextBox 6"/>
          <p:cNvSpPr txBox="1"/>
          <p:nvPr/>
        </p:nvSpPr>
        <p:spPr>
          <a:xfrm>
            <a:off x="4953000" y="1371600"/>
            <a:ext cx="3200400" cy="830997"/>
          </a:xfrm>
          <a:prstGeom prst="rect">
            <a:avLst/>
          </a:prstGeom>
          <a:noFill/>
        </p:spPr>
        <p:txBody>
          <a:bodyPr wrap="square" rtlCol="0">
            <a:spAutoFit/>
          </a:bodyPr>
          <a:lstStyle/>
          <a:p>
            <a:r>
              <a:rPr lang="en-US" sz="2400" dirty="0" smtClean="0"/>
              <a:t>Data set of NFL Lineman Weights</a:t>
            </a:r>
            <a:endParaRPr lang="en-US" sz="2400" dirty="0"/>
          </a:p>
        </p:txBody>
      </p:sp>
      <p:graphicFrame>
        <p:nvGraphicFramePr>
          <p:cNvPr id="9" name="Object 8"/>
          <p:cNvGraphicFramePr>
            <a:graphicFrameLocks noChangeAspect="1"/>
          </p:cNvGraphicFramePr>
          <p:nvPr/>
        </p:nvGraphicFramePr>
        <p:xfrm>
          <a:off x="533400" y="3733800"/>
          <a:ext cx="3413760" cy="1066800"/>
        </p:xfrm>
        <a:graphic>
          <a:graphicData uri="http://schemas.openxmlformats.org/presentationml/2006/ole">
            <p:oleObj spid="_x0000_s32772" name="Equation" r:id="rId6" imgW="1091880" imgH="393480" progId="Equation.3">
              <p:embed/>
            </p:oleObj>
          </a:graphicData>
        </a:graphic>
      </p:graphicFrame>
      <p:graphicFrame>
        <p:nvGraphicFramePr>
          <p:cNvPr id="32773" name="Object 5"/>
          <p:cNvGraphicFramePr>
            <a:graphicFrameLocks noChangeAspect="1"/>
          </p:cNvGraphicFramePr>
          <p:nvPr/>
        </p:nvGraphicFramePr>
        <p:xfrm>
          <a:off x="4572000" y="3657600"/>
          <a:ext cx="3810000" cy="1066800"/>
        </p:xfrm>
        <a:graphic>
          <a:graphicData uri="http://schemas.openxmlformats.org/presentationml/2006/ole">
            <p:oleObj spid="_x0000_s32773" name="Equation" r:id="rId7" imgW="1218960" imgH="393480" progId="Equation.3">
              <p:embed/>
            </p:oleObj>
          </a:graphicData>
        </a:graphic>
      </p:graphicFrame>
      <p:sp>
        <p:nvSpPr>
          <p:cNvPr id="11" name="TextBox 10"/>
          <p:cNvSpPr txBox="1"/>
          <p:nvPr/>
        </p:nvSpPr>
        <p:spPr>
          <a:xfrm>
            <a:off x="152400" y="4876800"/>
            <a:ext cx="8686800" cy="1815882"/>
          </a:xfrm>
          <a:prstGeom prst="rect">
            <a:avLst/>
          </a:prstGeom>
          <a:noFill/>
        </p:spPr>
        <p:txBody>
          <a:bodyPr wrap="square" rtlCol="0">
            <a:spAutoFit/>
          </a:bodyPr>
          <a:lstStyle/>
          <a:p>
            <a:r>
              <a:rPr lang="en-US" sz="2800" dirty="0" smtClean="0"/>
              <a:t>We would say that because the coefficient of variation is larger for the preschoolers, we conclude that there is more variation, relatively speaking, in their weights compared to the weights of the football players.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2773"/>
                                        </p:tgtEl>
                                        <p:attrNameLst>
                                          <p:attrName>style.visibility</p:attrName>
                                        </p:attrNameLst>
                                      </p:cBhvr>
                                      <p:to>
                                        <p:strVal val="visible"/>
                                      </p:to>
                                    </p:set>
                                    <p:animEffect transition="in" filter="wipe(down)">
                                      <p:cBhvr>
                                        <p:cTn id="12" dur="500"/>
                                        <p:tgtEl>
                                          <p:spTgt spid="3277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fade">
                                      <p:cBhvr>
                                        <p:cTn id="17"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normAutofit/>
          </a:bodyPr>
          <a:lstStyle/>
          <a:p>
            <a:r>
              <a:rPr lang="en-US" sz="4400" dirty="0" smtClean="0"/>
              <a:t>Pg. 816  #18, </a:t>
            </a:r>
            <a:r>
              <a:rPr lang="en-US" sz="4400" smtClean="0"/>
              <a:t>20</a:t>
            </a:r>
            <a:r>
              <a:rPr lang="en-US" sz="4400" smtClean="0"/>
              <a:t>, </a:t>
            </a:r>
            <a:r>
              <a:rPr lang="en-US" sz="4400" dirty="0" smtClean="0"/>
              <a:t>26</a:t>
            </a:r>
            <a:r>
              <a:rPr lang="en-US" sz="4400" smtClean="0"/>
              <a:t>,  </a:t>
            </a:r>
            <a:r>
              <a:rPr lang="en-US" sz="4400" smtClean="0"/>
              <a:t>36, 38</a:t>
            </a:r>
            <a:endParaRPr lang="en-US" sz="4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WOULD WANT CONSISTENCY!!</a:t>
            </a:r>
            <a:endParaRPr lang="en-US" dirty="0"/>
          </a:p>
        </p:txBody>
      </p:sp>
      <p:sp>
        <p:nvSpPr>
          <p:cNvPr id="3" name="Content Placeholder 2"/>
          <p:cNvSpPr>
            <a:spLocks noGrp="1"/>
          </p:cNvSpPr>
          <p:nvPr>
            <p:ph idx="1"/>
          </p:nvPr>
        </p:nvSpPr>
        <p:spPr/>
        <p:txBody>
          <a:bodyPr/>
          <a:lstStyle/>
          <a:p>
            <a:r>
              <a:rPr lang="en-US" dirty="0" smtClean="0"/>
              <a:t>Choice A’s values were within the 44,500-45,500 hour range. This means all the data values were within 500 hours of the mean.</a:t>
            </a:r>
          </a:p>
          <a:p>
            <a:r>
              <a:rPr lang="en-US" dirty="0" smtClean="0"/>
              <a:t>Choice B’s values were within 43,500-48,500 hour range. This means all the data was within 2500 hours of the mean.</a:t>
            </a:r>
          </a:p>
          <a:p>
            <a:r>
              <a:rPr lang="en-US" dirty="0" smtClean="0"/>
              <a:t>Now which one would you choose?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Range</a:t>
            </a:r>
            <a:endParaRPr lang="en-US" dirty="0"/>
          </a:p>
        </p:txBody>
      </p:sp>
      <p:sp>
        <p:nvSpPr>
          <p:cNvPr id="3" name="Content Placeholder 2"/>
          <p:cNvSpPr>
            <a:spLocks noGrp="1"/>
          </p:cNvSpPr>
          <p:nvPr>
            <p:ph idx="1"/>
          </p:nvPr>
        </p:nvSpPr>
        <p:spPr>
          <a:xfrm>
            <a:off x="457200" y="1219200"/>
            <a:ext cx="8229600" cy="1752600"/>
          </a:xfrm>
        </p:spPr>
        <p:txBody>
          <a:bodyPr/>
          <a:lstStyle/>
          <a:p>
            <a:r>
              <a:rPr lang="en-US" dirty="0" smtClean="0"/>
              <a:t>Measure of dispersion</a:t>
            </a:r>
          </a:p>
          <a:p>
            <a:r>
              <a:rPr lang="en-US" dirty="0" smtClean="0">
                <a:solidFill>
                  <a:srgbClr val="FF0000"/>
                </a:solidFill>
              </a:rPr>
              <a:t>Difference between the largest and smallest value in a data set</a:t>
            </a:r>
          </a:p>
          <a:p>
            <a:pPr>
              <a:buNone/>
            </a:pPr>
            <a:endParaRPr lang="en-US" dirty="0"/>
          </a:p>
        </p:txBody>
      </p:sp>
      <p:sp>
        <p:nvSpPr>
          <p:cNvPr id="4" name="TextBox 3"/>
          <p:cNvSpPr txBox="1"/>
          <p:nvPr/>
        </p:nvSpPr>
        <p:spPr>
          <a:xfrm>
            <a:off x="381000" y="2819400"/>
            <a:ext cx="3962400" cy="2246769"/>
          </a:xfrm>
          <a:prstGeom prst="rect">
            <a:avLst/>
          </a:prstGeom>
          <a:noFill/>
        </p:spPr>
        <p:txBody>
          <a:bodyPr wrap="square" rtlCol="0">
            <a:spAutoFit/>
          </a:bodyPr>
          <a:lstStyle/>
          <a:p>
            <a:pPr algn="ctr"/>
            <a:r>
              <a:rPr lang="en-US" sz="2800" dirty="0" smtClean="0"/>
              <a:t>Example:</a:t>
            </a:r>
          </a:p>
          <a:p>
            <a:pPr algn="ctr"/>
            <a:endParaRPr lang="en-US" sz="2800" dirty="0"/>
          </a:p>
          <a:p>
            <a:pPr algn="ctr"/>
            <a:r>
              <a:rPr lang="en-US" sz="2800" dirty="0" smtClean="0"/>
              <a:t>Quiz Scores for Jill:</a:t>
            </a:r>
          </a:p>
          <a:p>
            <a:pPr algn="ctr"/>
            <a:r>
              <a:rPr lang="en-US" sz="2800" dirty="0" smtClean="0"/>
              <a:t>74,75,76</a:t>
            </a:r>
          </a:p>
          <a:p>
            <a:pPr algn="ctr"/>
            <a:endParaRPr lang="en-US" sz="2800" dirty="0"/>
          </a:p>
        </p:txBody>
      </p:sp>
      <p:sp>
        <p:nvSpPr>
          <p:cNvPr id="5" name="TextBox 4"/>
          <p:cNvSpPr txBox="1"/>
          <p:nvPr/>
        </p:nvSpPr>
        <p:spPr>
          <a:xfrm>
            <a:off x="4724400" y="2819400"/>
            <a:ext cx="3733800" cy="2246769"/>
          </a:xfrm>
          <a:prstGeom prst="rect">
            <a:avLst/>
          </a:prstGeom>
          <a:noFill/>
        </p:spPr>
        <p:txBody>
          <a:bodyPr wrap="square" rtlCol="0">
            <a:spAutoFit/>
          </a:bodyPr>
          <a:lstStyle/>
          <a:p>
            <a:pPr algn="ctr"/>
            <a:r>
              <a:rPr lang="en-US" sz="2800" dirty="0" smtClean="0"/>
              <a:t>Example:</a:t>
            </a:r>
          </a:p>
          <a:p>
            <a:pPr algn="ctr"/>
            <a:endParaRPr lang="en-US" sz="2800" dirty="0"/>
          </a:p>
          <a:p>
            <a:pPr algn="ctr"/>
            <a:r>
              <a:rPr lang="en-US" sz="2800" dirty="0" smtClean="0"/>
              <a:t>Quiz Scores for Jack:</a:t>
            </a:r>
          </a:p>
          <a:p>
            <a:pPr algn="ctr"/>
            <a:r>
              <a:rPr lang="en-US" sz="2800" dirty="0" smtClean="0"/>
              <a:t>50,75,100</a:t>
            </a:r>
          </a:p>
          <a:p>
            <a:pPr algn="ctr"/>
            <a:endParaRPr lang="en-US" sz="2800" dirty="0"/>
          </a:p>
        </p:txBody>
      </p:sp>
      <p:graphicFrame>
        <p:nvGraphicFramePr>
          <p:cNvPr id="7" name="Object 6"/>
          <p:cNvGraphicFramePr>
            <a:graphicFrameLocks noChangeAspect="1"/>
          </p:cNvGraphicFramePr>
          <p:nvPr/>
        </p:nvGraphicFramePr>
        <p:xfrm>
          <a:off x="1752600" y="4648200"/>
          <a:ext cx="1211262" cy="498475"/>
        </p:xfrm>
        <a:graphic>
          <a:graphicData uri="http://schemas.openxmlformats.org/presentationml/2006/ole">
            <p:oleObj spid="_x0000_s1026" name="Equation" r:id="rId3" imgW="431640" imgH="177480" progId="Equation.3">
              <p:embed/>
            </p:oleObj>
          </a:graphicData>
        </a:graphic>
      </p:graphicFrame>
      <p:graphicFrame>
        <p:nvGraphicFramePr>
          <p:cNvPr id="1027" name="Object 3"/>
          <p:cNvGraphicFramePr>
            <a:graphicFrameLocks noChangeAspect="1"/>
          </p:cNvGraphicFramePr>
          <p:nvPr/>
        </p:nvGraphicFramePr>
        <p:xfrm>
          <a:off x="5943600" y="4572000"/>
          <a:ext cx="1211263" cy="498475"/>
        </p:xfrm>
        <a:graphic>
          <a:graphicData uri="http://schemas.openxmlformats.org/presentationml/2006/ole">
            <p:oleObj spid="_x0000_s1027" name="Equation" r:id="rId4" imgW="431640" imgH="177480" progId="Equation.3">
              <p:embed/>
            </p:oleObj>
          </a:graphicData>
        </a:graphic>
      </p:graphicFrame>
      <p:sp>
        <p:nvSpPr>
          <p:cNvPr id="9" name="TextBox 8"/>
          <p:cNvSpPr txBox="1"/>
          <p:nvPr/>
        </p:nvSpPr>
        <p:spPr>
          <a:xfrm>
            <a:off x="762000" y="5410200"/>
            <a:ext cx="3505200" cy="954107"/>
          </a:xfrm>
          <a:prstGeom prst="rect">
            <a:avLst/>
          </a:prstGeom>
          <a:noFill/>
        </p:spPr>
        <p:txBody>
          <a:bodyPr wrap="square" rtlCol="0">
            <a:spAutoFit/>
          </a:bodyPr>
          <a:lstStyle/>
          <a:p>
            <a:pPr algn="ctr"/>
            <a:r>
              <a:rPr lang="en-US" sz="2800" dirty="0" smtClean="0"/>
              <a:t>Range: 76 - 74 </a:t>
            </a:r>
          </a:p>
          <a:p>
            <a:pPr algn="ctr"/>
            <a:r>
              <a:rPr lang="en-US" sz="2800" dirty="0" smtClean="0"/>
              <a:t>Range = 2</a:t>
            </a:r>
            <a:endParaRPr lang="en-US" sz="2800" dirty="0"/>
          </a:p>
        </p:txBody>
      </p:sp>
      <p:sp>
        <p:nvSpPr>
          <p:cNvPr id="10" name="TextBox 9"/>
          <p:cNvSpPr txBox="1"/>
          <p:nvPr/>
        </p:nvSpPr>
        <p:spPr>
          <a:xfrm>
            <a:off x="4800600" y="5334000"/>
            <a:ext cx="3505200" cy="954107"/>
          </a:xfrm>
          <a:prstGeom prst="rect">
            <a:avLst/>
          </a:prstGeom>
          <a:noFill/>
        </p:spPr>
        <p:txBody>
          <a:bodyPr wrap="square" rtlCol="0">
            <a:spAutoFit/>
          </a:bodyPr>
          <a:lstStyle/>
          <a:p>
            <a:pPr algn="ctr"/>
            <a:r>
              <a:rPr lang="en-US" sz="2800" dirty="0" smtClean="0"/>
              <a:t>Range: 100 - 50 </a:t>
            </a:r>
          </a:p>
          <a:p>
            <a:pPr algn="ctr"/>
            <a:r>
              <a:rPr lang="en-US" sz="2800" dirty="0" smtClean="0"/>
              <a:t>Range = 50</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7"/>
                                        </p:tgtEl>
                                        <p:attrNameLst>
                                          <p:attrName>style.visibility</p:attrName>
                                        </p:attrNameLst>
                                      </p:cBhvr>
                                      <p:to>
                                        <p:strVal val="visible"/>
                                      </p:to>
                                    </p:set>
                                    <p:anim calcmode="lin" valueType="num">
                                      <p:cBhvr additive="base">
                                        <p:cTn id="13" dur="500" fill="hold"/>
                                        <p:tgtEl>
                                          <p:spTgt spid="1027"/>
                                        </p:tgtEl>
                                        <p:attrNameLst>
                                          <p:attrName>ppt_x</p:attrName>
                                        </p:attrNameLst>
                                      </p:cBhvr>
                                      <p:tavLst>
                                        <p:tav tm="0">
                                          <p:val>
                                            <p:strVal val="#ppt_x"/>
                                          </p:val>
                                        </p:tav>
                                        <p:tav tm="100000">
                                          <p:val>
                                            <p:strVal val="#ppt_x"/>
                                          </p:val>
                                        </p:tav>
                                      </p:tavLst>
                                    </p:anim>
                                    <p:anim calcmode="lin" valueType="num">
                                      <p:cBhvr additive="base">
                                        <p:cTn id="14"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Deviation</a:t>
            </a:r>
            <a:endParaRPr lang="en-US" dirty="0"/>
          </a:p>
        </p:txBody>
      </p:sp>
      <p:sp>
        <p:nvSpPr>
          <p:cNvPr id="3" name="Content Placeholder 2"/>
          <p:cNvSpPr>
            <a:spLocks noGrp="1"/>
          </p:cNvSpPr>
          <p:nvPr>
            <p:ph idx="1"/>
          </p:nvPr>
        </p:nvSpPr>
        <p:spPr/>
        <p:txBody>
          <a:bodyPr/>
          <a:lstStyle/>
          <a:p>
            <a:r>
              <a:rPr lang="en-US" dirty="0" smtClean="0"/>
              <a:t>In </a:t>
            </a:r>
            <a:r>
              <a:rPr lang="en-US" dirty="0" smtClean="0">
                <a:hlinkClick r:id="rId2" action="ppaction://hlinkfile" tooltip="Mathematics"/>
              </a:rPr>
              <a:t>mathematics</a:t>
            </a:r>
            <a:r>
              <a:rPr lang="en-US" dirty="0" smtClean="0"/>
              <a:t> and </a:t>
            </a:r>
            <a:r>
              <a:rPr lang="en-US" dirty="0" smtClean="0">
                <a:hlinkClick r:id="rId3" action="ppaction://hlinkfile" tooltip="Statistics"/>
              </a:rPr>
              <a:t>statistics</a:t>
            </a:r>
            <a:r>
              <a:rPr lang="en-US" dirty="0" smtClean="0"/>
              <a:t>, </a:t>
            </a:r>
            <a:r>
              <a:rPr lang="en-US" b="1" dirty="0" smtClean="0"/>
              <a:t>deviation</a:t>
            </a:r>
            <a:r>
              <a:rPr lang="en-US" dirty="0" smtClean="0"/>
              <a:t> is a measure of difference between the observed value of a variable and that variable's </a:t>
            </a:r>
            <a:r>
              <a:rPr lang="en-US" dirty="0" smtClean="0">
                <a:hlinkClick r:id="rId4" action="ppaction://hlinkfile" tooltip="Mean"/>
              </a:rPr>
              <a:t>mean</a:t>
            </a:r>
            <a:r>
              <a:rPr lang="en-US" dirty="0" smtClean="0"/>
              <a:t>.</a:t>
            </a:r>
          </a:p>
          <a:p>
            <a:pPr>
              <a:buNone/>
            </a:pPr>
            <a:endParaRPr lang="en-US" dirty="0" smtClean="0"/>
          </a:p>
          <a:p>
            <a:r>
              <a:rPr lang="en-US" b="1" dirty="0" smtClean="0">
                <a:hlinkClick r:id="rId5" action="ppaction://hlinkfile" tooltip="Standard deviation"/>
              </a:rPr>
              <a:t>Standard deviation</a:t>
            </a:r>
            <a:r>
              <a:rPr lang="en-US" dirty="0" smtClean="0"/>
              <a:t> is the frequently used measure of dispersion: it uses </a:t>
            </a:r>
            <a:r>
              <a:rPr lang="en-US" dirty="0" smtClean="0">
                <a:hlinkClick r:id="rId6" action="ppaction://hlinkfile" tooltip="Square (algebra)"/>
              </a:rPr>
              <a:t>squared</a:t>
            </a:r>
            <a:r>
              <a:rPr lang="en-US" dirty="0" smtClean="0"/>
              <a:t> deviations.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Deviation</a:t>
            </a:r>
            <a:endParaRPr lang="en-US" dirty="0"/>
          </a:p>
        </p:txBody>
      </p:sp>
      <p:sp>
        <p:nvSpPr>
          <p:cNvPr id="3" name="Content Placeholder 2"/>
          <p:cNvSpPr>
            <a:spLocks noGrp="1"/>
          </p:cNvSpPr>
          <p:nvPr>
            <p:ph idx="1"/>
          </p:nvPr>
        </p:nvSpPr>
        <p:spPr>
          <a:xfrm>
            <a:off x="457200" y="1600201"/>
            <a:ext cx="8229600" cy="685800"/>
          </a:xfrm>
        </p:spPr>
        <p:txBody>
          <a:bodyPr/>
          <a:lstStyle/>
          <a:p>
            <a:pPr algn="ctr">
              <a:buNone/>
            </a:pPr>
            <a:r>
              <a:rPr lang="en-US" dirty="0" smtClean="0"/>
              <a:t>How far is x from the mean?</a:t>
            </a:r>
          </a:p>
          <a:p>
            <a:endParaRPr lang="en-US" dirty="0" smtClean="0"/>
          </a:p>
          <a:p>
            <a:pPr>
              <a:buNone/>
            </a:pPr>
            <a:endParaRPr lang="en-US" dirty="0"/>
          </a:p>
        </p:txBody>
      </p:sp>
      <p:graphicFrame>
        <p:nvGraphicFramePr>
          <p:cNvPr id="4" name="Object 3"/>
          <p:cNvGraphicFramePr>
            <a:graphicFrameLocks noChangeAspect="1"/>
          </p:cNvGraphicFramePr>
          <p:nvPr/>
        </p:nvGraphicFramePr>
        <p:xfrm>
          <a:off x="3733800" y="2514600"/>
          <a:ext cx="1492494" cy="615950"/>
        </p:xfrm>
        <a:graphic>
          <a:graphicData uri="http://schemas.openxmlformats.org/presentationml/2006/ole">
            <p:oleObj spid="_x0000_s15362" name="Equation" r:id="rId3" imgW="342720" imgH="164880" progId="Equation.3">
              <p:embed/>
            </p:oleObj>
          </a:graphicData>
        </a:graphic>
      </p:graphicFrame>
      <p:cxnSp>
        <p:nvCxnSpPr>
          <p:cNvPr id="6" name="Straight Arrow Connector 5"/>
          <p:cNvCxnSpPr/>
          <p:nvPr/>
        </p:nvCxnSpPr>
        <p:spPr>
          <a:xfrm rot="10800000" flipV="1">
            <a:off x="3124200" y="3124200"/>
            <a:ext cx="838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800600" y="3124200"/>
            <a:ext cx="6858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638800" y="3352800"/>
            <a:ext cx="1600200" cy="369332"/>
          </a:xfrm>
          <a:prstGeom prst="rect">
            <a:avLst/>
          </a:prstGeom>
          <a:noFill/>
        </p:spPr>
        <p:txBody>
          <a:bodyPr wrap="square" rtlCol="0">
            <a:spAutoFit/>
          </a:bodyPr>
          <a:lstStyle/>
          <a:p>
            <a:r>
              <a:rPr lang="en-US" dirty="0" smtClean="0"/>
              <a:t>mean</a:t>
            </a:r>
            <a:endParaRPr lang="en-US" dirty="0"/>
          </a:p>
        </p:txBody>
      </p:sp>
      <p:sp>
        <p:nvSpPr>
          <p:cNvPr id="12" name="TextBox 11"/>
          <p:cNvSpPr txBox="1"/>
          <p:nvPr/>
        </p:nvSpPr>
        <p:spPr>
          <a:xfrm>
            <a:off x="2057400" y="3352800"/>
            <a:ext cx="990600" cy="369332"/>
          </a:xfrm>
          <a:prstGeom prst="rect">
            <a:avLst/>
          </a:prstGeom>
          <a:noFill/>
        </p:spPr>
        <p:txBody>
          <a:bodyPr wrap="square" rtlCol="0">
            <a:spAutoFit/>
          </a:bodyPr>
          <a:lstStyle/>
          <a:p>
            <a:r>
              <a:rPr lang="en-US" dirty="0" smtClean="0"/>
              <a:t>number</a:t>
            </a:r>
            <a:endParaRPr lang="en-US" dirty="0"/>
          </a:p>
        </p:txBody>
      </p:sp>
      <p:graphicFrame>
        <p:nvGraphicFramePr>
          <p:cNvPr id="18" name="Table 17"/>
          <p:cNvGraphicFramePr>
            <a:graphicFrameLocks noGrp="1"/>
          </p:cNvGraphicFramePr>
          <p:nvPr/>
        </p:nvGraphicFramePr>
        <p:xfrm>
          <a:off x="2895600" y="3886200"/>
          <a:ext cx="3556000" cy="2684780"/>
        </p:xfrm>
        <a:graphic>
          <a:graphicData uri="http://schemas.openxmlformats.org/drawingml/2006/table">
            <a:tbl>
              <a:tblPr firstRow="1" bandRow="1">
                <a:tableStyleId>{5C22544A-7EE6-4342-B048-85BDC9FD1C3A}</a:tableStyleId>
              </a:tblPr>
              <a:tblGrid>
                <a:gridCol w="1778000"/>
                <a:gridCol w="1778000"/>
              </a:tblGrid>
              <a:tr h="408940">
                <a:tc>
                  <a:txBody>
                    <a:bodyPr/>
                    <a:lstStyle/>
                    <a:p>
                      <a:r>
                        <a:rPr lang="en-US" baseline="0" dirty="0" smtClean="0"/>
                        <a:t>            </a:t>
                      </a:r>
                    </a:p>
                    <a:p>
                      <a:pPr algn="ctr"/>
                      <a:r>
                        <a:rPr lang="en-US" dirty="0" smtClean="0"/>
                        <a:t>x</a:t>
                      </a:r>
                      <a:endParaRPr lang="en-US" dirty="0"/>
                    </a:p>
                  </a:txBody>
                  <a:tcPr/>
                </a:tc>
                <a:tc>
                  <a:txBody>
                    <a:bodyPr/>
                    <a:lstStyle/>
                    <a:p>
                      <a:pPr algn="ctr"/>
                      <a:endParaRPr lang="en-US" dirty="0" smtClean="0"/>
                    </a:p>
                  </a:txBody>
                  <a:tcPr/>
                </a:tc>
              </a:tr>
              <a:tr h="408940">
                <a:tc>
                  <a:txBody>
                    <a:bodyPr/>
                    <a:lstStyle/>
                    <a:p>
                      <a:pPr algn="ctr"/>
                      <a:r>
                        <a:rPr lang="en-US" sz="2000" dirty="0" smtClean="0"/>
                        <a:t>16</a:t>
                      </a:r>
                      <a:endParaRPr lang="en-US" sz="2000" dirty="0"/>
                    </a:p>
                  </a:txBody>
                  <a:tcPr/>
                </a:tc>
                <a:tc>
                  <a:txBody>
                    <a:bodyPr/>
                    <a:lstStyle/>
                    <a:p>
                      <a:pPr algn="ctr"/>
                      <a:endParaRPr lang="en-US" dirty="0"/>
                    </a:p>
                  </a:txBody>
                  <a:tcPr/>
                </a:tc>
              </a:tr>
              <a:tr h="408940">
                <a:tc>
                  <a:txBody>
                    <a:bodyPr/>
                    <a:lstStyle/>
                    <a:p>
                      <a:pPr algn="ctr"/>
                      <a:r>
                        <a:rPr lang="en-US" sz="2000" dirty="0" smtClean="0"/>
                        <a:t>14</a:t>
                      </a:r>
                      <a:endParaRPr lang="en-US" sz="2000" dirty="0"/>
                    </a:p>
                  </a:txBody>
                  <a:tcPr/>
                </a:tc>
                <a:tc>
                  <a:txBody>
                    <a:bodyPr/>
                    <a:lstStyle/>
                    <a:p>
                      <a:endParaRPr lang="en-US"/>
                    </a:p>
                  </a:txBody>
                  <a:tcPr/>
                </a:tc>
              </a:tr>
              <a:tr h="408940">
                <a:tc>
                  <a:txBody>
                    <a:bodyPr/>
                    <a:lstStyle/>
                    <a:p>
                      <a:pPr algn="ctr"/>
                      <a:r>
                        <a:rPr lang="en-US" sz="2000" dirty="0" smtClean="0"/>
                        <a:t>12</a:t>
                      </a:r>
                      <a:endParaRPr lang="en-US" sz="2000" dirty="0"/>
                    </a:p>
                  </a:txBody>
                  <a:tcPr/>
                </a:tc>
                <a:tc>
                  <a:txBody>
                    <a:bodyPr/>
                    <a:lstStyle/>
                    <a:p>
                      <a:endParaRPr lang="en-US"/>
                    </a:p>
                  </a:txBody>
                  <a:tcPr/>
                </a:tc>
              </a:tr>
              <a:tr h="408940">
                <a:tc>
                  <a:txBody>
                    <a:bodyPr/>
                    <a:lstStyle/>
                    <a:p>
                      <a:pPr algn="ctr"/>
                      <a:r>
                        <a:rPr lang="en-US" sz="2000" dirty="0" smtClean="0"/>
                        <a:t>21</a:t>
                      </a:r>
                      <a:endParaRPr lang="en-US" sz="2000" dirty="0"/>
                    </a:p>
                  </a:txBody>
                  <a:tcPr/>
                </a:tc>
                <a:tc>
                  <a:txBody>
                    <a:bodyPr/>
                    <a:lstStyle/>
                    <a:p>
                      <a:endParaRPr lang="en-US" dirty="0"/>
                    </a:p>
                  </a:txBody>
                  <a:tcPr/>
                </a:tc>
              </a:tr>
              <a:tr h="408940">
                <a:tc>
                  <a:txBody>
                    <a:bodyPr/>
                    <a:lstStyle/>
                    <a:p>
                      <a:pPr algn="ctr"/>
                      <a:r>
                        <a:rPr lang="en-US" sz="2000" dirty="0" smtClean="0"/>
                        <a:t>22</a:t>
                      </a:r>
                      <a:endParaRPr lang="en-US" sz="2000" dirty="0"/>
                    </a:p>
                  </a:txBody>
                  <a:tcPr/>
                </a:tc>
                <a:tc>
                  <a:txBody>
                    <a:bodyPr/>
                    <a:lstStyle/>
                    <a:p>
                      <a:endParaRPr lang="en-US" dirty="0"/>
                    </a:p>
                  </a:txBody>
                  <a:tcPr/>
                </a:tc>
              </a:tr>
            </a:tbl>
          </a:graphicData>
        </a:graphic>
      </p:graphicFrame>
      <p:graphicFrame>
        <p:nvGraphicFramePr>
          <p:cNvPr id="15366" name="Object 6"/>
          <p:cNvGraphicFramePr>
            <a:graphicFrameLocks noChangeAspect="1"/>
          </p:cNvGraphicFramePr>
          <p:nvPr/>
        </p:nvGraphicFramePr>
        <p:xfrm>
          <a:off x="4800600" y="3886200"/>
          <a:ext cx="1492250" cy="615950"/>
        </p:xfrm>
        <a:graphic>
          <a:graphicData uri="http://schemas.openxmlformats.org/presentationml/2006/ole">
            <p:oleObj spid="_x0000_s15366" name="Equation" r:id="rId4" imgW="342720" imgH="16488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600200" y="1905000"/>
          <a:ext cx="4064000" cy="2684780"/>
        </p:xfrm>
        <a:graphic>
          <a:graphicData uri="http://schemas.openxmlformats.org/drawingml/2006/table">
            <a:tbl>
              <a:tblPr firstRow="1" bandRow="1">
                <a:tableStyleId>{5C22544A-7EE6-4342-B048-85BDC9FD1C3A}</a:tableStyleId>
              </a:tblPr>
              <a:tblGrid>
                <a:gridCol w="2032000"/>
                <a:gridCol w="2032000"/>
              </a:tblGrid>
              <a:tr h="408940">
                <a:tc>
                  <a:txBody>
                    <a:bodyPr/>
                    <a:lstStyle/>
                    <a:p>
                      <a:r>
                        <a:rPr lang="en-US" baseline="0" dirty="0" smtClean="0"/>
                        <a:t>            </a:t>
                      </a:r>
                    </a:p>
                    <a:p>
                      <a:endParaRPr lang="en-US" dirty="0"/>
                    </a:p>
                  </a:txBody>
                  <a:tcPr/>
                </a:tc>
                <a:tc>
                  <a:txBody>
                    <a:bodyPr/>
                    <a:lstStyle/>
                    <a:p>
                      <a:endParaRPr lang="en-US" dirty="0"/>
                    </a:p>
                  </a:txBody>
                  <a:tcPr/>
                </a:tc>
              </a:tr>
              <a:tr h="408940">
                <a:tc>
                  <a:txBody>
                    <a:bodyPr/>
                    <a:lstStyle/>
                    <a:p>
                      <a:pPr algn="ctr"/>
                      <a:r>
                        <a:rPr lang="en-US" sz="2000" dirty="0" smtClean="0"/>
                        <a:t>16</a:t>
                      </a:r>
                      <a:endParaRPr lang="en-US" sz="2000" dirty="0"/>
                    </a:p>
                  </a:txBody>
                  <a:tcPr/>
                </a:tc>
                <a:tc>
                  <a:txBody>
                    <a:bodyPr/>
                    <a:lstStyle/>
                    <a:p>
                      <a:pPr algn="ctr"/>
                      <a:r>
                        <a:rPr lang="en-US" dirty="0" smtClean="0"/>
                        <a:t>16-17 =</a:t>
                      </a:r>
                      <a:r>
                        <a:rPr lang="en-US" baseline="0" dirty="0" smtClean="0"/>
                        <a:t> - 1</a:t>
                      </a:r>
                      <a:endParaRPr lang="en-US" dirty="0"/>
                    </a:p>
                  </a:txBody>
                  <a:tcPr/>
                </a:tc>
              </a:tr>
              <a:tr h="408940">
                <a:tc>
                  <a:txBody>
                    <a:bodyPr/>
                    <a:lstStyle/>
                    <a:p>
                      <a:pPr algn="ctr"/>
                      <a:r>
                        <a:rPr lang="en-US" sz="2000" dirty="0" smtClean="0"/>
                        <a:t>14</a:t>
                      </a:r>
                      <a:endParaRPr lang="en-US" sz="2000" dirty="0"/>
                    </a:p>
                  </a:txBody>
                  <a:tcPr/>
                </a:tc>
                <a:tc>
                  <a:txBody>
                    <a:bodyPr/>
                    <a:lstStyle/>
                    <a:p>
                      <a:pPr algn="ctr"/>
                      <a:r>
                        <a:rPr lang="en-US" dirty="0" smtClean="0"/>
                        <a:t>14- 17 = -3</a:t>
                      </a:r>
                      <a:endParaRPr lang="en-US" dirty="0"/>
                    </a:p>
                  </a:txBody>
                  <a:tcPr/>
                </a:tc>
              </a:tr>
              <a:tr h="408940">
                <a:tc>
                  <a:txBody>
                    <a:bodyPr/>
                    <a:lstStyle/>
                    <a:p>
                      <a:pPr algn="ctr"/>
                      <a:r>
                        <a:rPr lang="en-US" sz="2000" dirty="0" smtClean="0"/>
                        <a:t>12</a:t>
                      </a:r>
                      <a:endParaRPr lang="en-US" sz="2000" dirty="0"/>
                    </a:p>
                  </a:txBody>
                  <a:tcPr/>
                </a:tc>
                <a:tc>
                  <a:txBody>
                    <a:bodyPr/>
                    <a:lstStyle/>
                    <a:p>
                      <a:pPr algn="ctr"/>
                      <a:r>
                        <a:rPr lang="en-US" dirty="0" smtClean="0"/>
                        <a:t>12-17 = -5</a:t>
                      </a:r>
                      <a:endParaRPr lang="en-US" dirty="0"/>
                    </a:p>
                  </a:txBody>
                  <a:tcPr/>
                </a:tc>
              </a:tr>
              <a:tr h="408940">
                <a:tc>
                  <a:txBody>
                    <a:bodyPr/>
                    <a:lstStyle/>
                    <a:p>
                      <a:pPr algn="ctr"/>
                      <a:r>
                        <a:rPr lang="en-US" sz="2000" dirty="0" smtClean="0"/>
                        <a:t>21</a:t>
                      </a:r>
                      <a:endParaRPr lang="en-US" sz="2000" dirty="0"/>
                    </a:p>
                  </a:txBody>
                  <a:tcPr/>
                </a:tc>
                <a:tc>
                  <a:txBody>
                    <a:bodyPr/>
                    <a:lstStyle/>
                    <a:p>
                      <a:pPr algn="ctr"/>
                      <a:r>
                        <a:rPr lang="en-US" dirty="0" smtClean="0"/>
                        <a:t>21-17 = 4</a:t>
                      </a:r>
                      <a:endParaRPr lang="en-US" dirty="0"/>
                    </a:p>
                  </a:txBody>
                  <a:tcPr/>
                </a:tc>
              </a:tr>
              <a:tr h="408940">
                <a:tc>
                  <a:txBody>
                    <a:bodyPr/>
                    <a:lstStyle/>
                    <a:p>
                      <a:pPr algn="ctr"/>
                      <a:r>
                        <a:rPr lang="en-US" sz="2000" dirty="0" smtClean="0"/>
                        <a:t>22</a:t>
                      </a:r>
                      <a:endParaRPr lang="en-US" sz="2000" dirty="0"/>
                    </a:p>
                  </a:txBody>
                  <a:tcPr/>
                </a:tc>
                <a:tc>
                  <a:txBody>
                    <a:bodyPr/>
                    <a:lstStyle/>
                    <a:p>
                      <a:pPr algn="ctr"/>
                      <a:r>
                        <a:rPr lang="en-US" dirty="0" smtClean="0"/>
                        <a:t>22-17 = 5</a:t>
                      </a:r>
                      <a:endParaRPr lang="en-US" dirty="0"/>
                    </a:p>
                  </a:txBody>
                  <a:tcPr/>
                </a:tc>
              </a:tr>
            </a:tbl>
          </a:graphicData>
        </a:graphic>
      </p:graphicFrame>
      <p:graphicFrame>
        <p:nvGraphicFramePr>
          <p:cNvPr id="5" name="Object 3"/>
          <p:cNvGraphicFramePr>
            <a:graphicFrameLocks noChangeAspect="1"/>
          </p:cNvGraphicFramePr>
          <p:nvPr/>
        </p:nvGraphicFramePr>
        <p:xfrm>
          <a:off x="4038600" y="1905000"/>
          <a:ext cx="1263650" cy="521591"/>
        </p:xfrm>
        <a:graphic>
          <a:graphicData uri="http://schemas.openxmlformats.org/presentationml/2006/ole">
            <p:oleObj spid="_x0000_s17410" name="Equation" r:id="rId3" imgW="342720" imgH="164880" progId="Equation.3">
              <p:embed/>
            </p:oleObj>
          </a:graphicData>
        </a:graphic>
      </p:graphicFrame>
      <p:graphicFrame>
        <p:nvGraphicFramePr>
          <p:cNvPr id="6" name="Object 4"/>
          <p:cNvGraphicFramePr>
            <a:graphicFrameLocks noChangeAspect="1"/>
          </p:cNvGraphicFramePr>
          <p:nvPr/>
        </p:nvGraphicFramePr>
        <p:xfrm>
          <a:off x="2438400" y="1905000"/>
          <a:ext cx="517525" cy="487875"/>
        </p:xfrm>
        <a:graphic>
          <a:graphicData uri="http://schemas.openxmlformats.org/presentationml/2006/ole">
            <p:oleObj spid="_x0000_s17411" name="Equation" r:id="rId4" imgW="126720" imgH="139680" progId="Equation.3">
              <p:embed/>
            </p:oleObj>
          </a:graphicData>
        </a:graphic>
      </p:graphicFrame>
      <p:graphicFrame>
        <p:nvGraphicFramePr>
          <p:cNvPr id="17413" name="Object 5"/>
          <p:cNvGraphicFramePr>
            <a:graphicFrameLocks noChangeAspect="1"/>
          </p:cNvGraphicFramePr>
          <p:nvPr/>
        </p:nvGraphicFramePr>
        <p:xfrm>
          <a:off x="990600" y="304800"/>
          <a:ext cx="6786563" cy="1246188"/>
        </p:xfrm>
        <a:graphic>
          <a:graphicData uri="http://schemas.openxmlformats.org/presentationml/2006/ole">
            <p:oleObj spid="_x0000_s17413" name="Equation" r:id="rId5" imgW="1841400" imgH="39348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Deviation</a:t>
            </a:r>
            <a:endParaRPr lang="en-US" dirty="0"/>
          </a:p>
        </p:txBody>
      </p:sp>
      <p:graphicFrame>
        <p:nvGraphicFramePr>
          <p:cNvPr id="4" name="Object 3"/>
          <p:cNvGraphicFramePr>
            <a:graphicFrameLocks noChangeAspect="1"/>
          </p:cNvGraphicFramePr>
          <p:nvPr/>
        </p:nvGraphicFramePr>
        <p:xfrm>
          <a:off x="1371600" y="1676400"/>
          <a:ext cx="6096000" cy="2610858"/>
        </p:xfrm>
        <a:graphic>
          <a:graphicData uri="http://schemas.openxmlformats.org/presentationml/2006/ole">
            <p:oleObj spid="_x0000_s16386" name="Equation" r:id="rId3" imgW="1054080" imgH="4824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the Standard Deviation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Compute the mean of the data set; call it</a:t>
            </a:r>
          </a:p>
          <a:p>
            <a:pPr marL="514350" indent="-514350">
              <a:buFont typeface="+mj-lt"/>
              <a:buAutoNum type="arabicPeriod"/>
            </a:pPr>
            <a:r>
              <a:rPr lang="en-US" dirty="0" smtClean="0"/>
              <a:t>Find                       for each score in the data set.</a:t>
            </a:r>
          </a:p>
          <a:p>
            <a:pPr marL="514350" indent="-514350">
              <a:buFont typeface="+mj-lt"/>
              <a:buAutoNum type="arabicPeriod"/>
            </a:pPr>
            <a:r>
              <a:rPr lang="en-US" dirty="0" smtClean="0"/>
              <a:t>Add the squares found in step two and divide the sum by n-1. This is called the </a:t>
            </a:r>
            <a:r>
              <a:rPr lang="en-US" u="sng" dirty="0" smtClean="0">
                <a:solidFill>
                  <a:srgbClr val="FF0000"/>
                </a:solidFill>
              </a:rPr>
              <a:t>variance</a:t>
            </a:r>
            <a:r>
              <a:rPr lang="en-US" dirty="0" smtClean="0"/>
              <a:t>.</a:t>
            </a:r>
          </a:p>
          <a:p>
            <a:pPr marL="514350" indent="-514350">
              <a:buFont typeface="+mj-lt"/>
              <a:buAutoNum type="arabicPeriod"/>
            </a:pPr>
            <a:r>
              <a:rPr lang="en-US" dirty="0" smtClean="0"/>
              <a:t>Compute the square root of the number found in step 3.                    </a:t>
            </a:r>
            <a:endParaRPr lang="en-US" dirty="0"/>
          </a:p>
        </p:txBody>
      </p:sp>
      <p:graphicFrame>
        <p:nvGraphicFramePr>
          <p:cNvPr id="22530" name="Object 2"/>
          <p:cNvGraphicFramePr>
            <a:graphicFrameLocks noChangeAspect="1"/>
          </p:cNvGraphicFramePr>
          <p:nvPr/>
        </p:nvGraphicFramePr>
        <p:xfrm>
          <a:off x="7924800" y="1600200"/>
          <a:ext cx="579812" cy="587375"/>
        </p:xfrm>
        <a:graphic>
          <a:graphicData uri="http://schemas.openxmlformats.org/presentationml/2006/ole">
            <p:oleObj spid="_x0000_s22530" name="Equation" r:id="rId3" imgW="139680" imgH="164880" progId="Equation.3">
              <p:embed/>
            </p:oleObj>
          </a:graphicData>
        </a:graphic>
      </p:graphicFrame>
      <p:graphicFrame>
        <p:nvGraphicFramePr>
          <p:cNvPr id="22532" name="Object 4"/>
          <p:cNvGraphicFramePr>
            <a:graphicFrameLocks noChangeAspect="1"/>
          </p:cNvGraphicFramePr>
          <p:nvPr/>
        </p:nvGraphicFramePr>
        <p:xfrm>
          <a:off x="1868695" y="2092325"/>
          <a:ext cx="1884155" cy="727075"/>
        </p:xfrm>
        <a:graphic>
          <a:graphicData uri="http://schemas.openxmlformats.org/presentationml/2006/ole">
            <p:oleObj spid="_x0000_s22532" name="Equation" r:id="rId4" imgW="507960" imgH="22860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2437</TotalTime>
  <Words>726</Words>
  <Application>Microsoft Office PowerPoint</Application>
  <PresentationFormat>On-screen Show (4:3)</PresentationFormat>
  <Paragraphs>306</Paragraphs>
  <Slides>26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Equation</vt:lpstr>
      <vt:lpstr>14.3 Measures of Dispersion</vt:lpstr>
      <vt:lpstr>How spread is the data?</vt:lpstr>
      <vt:lpstr>I WOULD WANT CONSISTENCY!!</vt:lpstr>
      <vt:lpstr>Range</vt:lpstr>
      <vt:lpstr>Deviation</vt:lpstr>
      <vt:lpstr>Deviation</vt:lpstr>
      <vt:lpstr>Slide 7</vt:lpstr>
      <vt:lpstr>Standard Deviation</vt:lpstr>
      <vt:lpstr>Computing the Standard Deviation</vt:lpstr>
      <vt:lpstr>Mean is 17</vt:lpstr>
      <vt:lpstr>Slide 11</vt:lpstr>
      <vt:lpstr>Slide 12</vt:lpstr>
      <vt:lpstr>Slide 13</vt:lpstr>
      <vt:lpstr>Assignment:  Pg. 815 #6-14 EVENS you need to make the table to show how you find standard deviation </vt:lpstr>
      <vt:lpstr>Notes Part 2</vt:lpstr>
      <vt:lpstr>Slide 16</vt:lpstr>
      <vt:lpstr>Slide 17</vt:lpstr>
      <vt:lpstr>Slide 18</vt:lpstr>
      <vt:lpstr>Slide 19</vt:lpstr>
      <vt:lpstr>Slide 20</vt:lpstr>
      <vt:lpstr>Slide 21</vt:lpstr>
      <vt:lpstr>Slide 22</vt:lpstr>
      <vt:lpstr> Standard Deviation on the calculator  </vt:lpstr>
      <vt:lpstr>Coefficient of Variation</vt:lpstr>
      <vt:lpstr>Example:</vt:lpstr>
      <vt:lpstr>Assignment</vt:lpstr>
    </vt:vector>
  </TitlesOfParts>
  <Company>Lake Shore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14.3 Measures of Dispersion</dc:title>
  <dc:creator>Hstech</dc:creator>
  <cp:lastModifiedBy>jdimarzio</cp:lastModifiedBy>
  <cp:revision>43</cp:revision>
  <dcterms:created xsi:type="dcterms:W3CDTF">2010-09-17T17:14:29Z</dcterms:created>
  <dcterms:modified xsi:type="dcterms:W3CDTF">2014-12-04T18:16:06Z</dcterms:modified>
</cp:coreProperties>
</file>