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9" r:id="rId13"/>
    <p:sldId id="270" r:id="rId14"/>
    <p:sldId id="282" r:id="rId15"/>
    <p:sldId id="283" r:id="rId16"/>
    <p:sldId id="271" r:id="rId17"/>
    <p:sldId id="273" r:id="rId18"/>
    <p:sldId id="275" r:id="rId19"/>
    <p:sldId id="276" r:id="rId20"/>
    <p:sldId id="277" r:id="rId21"/>
    <p:sldId id="278" r:id="rId22"/>
    <p:sldId id="26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CDE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AEDFB06-12F9-470C-A398-04AF1EEFDAB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CC6AFA-6557-4F62-BBE5-65DE63697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FB06-12F9-470C-A398-04AF1EEFDAB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6AFA-6557-4F62-BBE5-65DE63697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FB06-12F9-470C-A398-04AF1EEFDAB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6AFA-6557-4F62-BBE5-65DE63697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EDFB06-12F9-470C-A398-04AF1EEFDAB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CC6AFA-6557-4F62-BBE5-65DE636978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AEDFB06-12F9-470C-A398-04AF1EEFDAB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CC6AFA-6557-4F62-BBE5-65DE63697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FB06-12F9-470C-A398-04AF1EEFDAB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6AFA-6557-4F62-BBE5-65DE636978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FB06-12F9-470C-A398-04AF1EEFDAB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6AFA-6557-4F62-BBE5-65DE636978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EDFB06-12F9-470C-A398-04AF1EEFDAB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CC6AFA-6557-4F62-BBE5-65DE636978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FB06-12F9-470C-A398-04AF1EEFDAB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6AFA-6557-4F62-BBE5-65DE63697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EDFB06-12F9-470C-A398-04AF1EEFDAB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CC6AFA-6557-4F62-BBE5-65DE636978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EDFB06-12F9-470C-A398-04AF1EEFDAB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CC6AFA-6557-4F62-BBE5-65DE636978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AEDFB06-12F9-470C-A398-04AF1EEFDAB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CC6AFA-6557-4F62-BBE5-65DE63697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14.2 Measures of Central Tendency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Probability and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 – occurs most often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number with the highest frequency</a:t>
            </a:r>
          </a:p>
          <a:p>
            <a:r>
              <a:rPr lang="en-US" dirty="0" smtClean="0"/>
              <a:t>Not a good measure of what we think of as “center,” but is always mentioned as a measure of central tendency</a:t>
            </a:r>
          </a:p>
          <a:p>
            <a:r>
              <a:rPr lang="en-US" dirty="0" smtClean="0"/>
              <a:t>If two numbers occur the most frequently, then the data set will have two modes</a:t>
            </a:r>
          </a:p>
          <a:p>
            <a:r>
              <a:rPr lang="en-US" dirty="0" smtClean="0"/>
              <a:t>If more than two numbers have the highest frequency, then we say the data has no mode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3200400" cy="838200"/>
          </a:xfrm>
        </p:spPr>
        <p:txBody>
          <a:bodyPr/>
          <a:lstStyle/>
          <a:p>
            <a:r>
              <a:rPr lang="en-US" dirty="0" smtClean="0"/>
              <a:t>Find the mode: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19200"/>
            <a:ext cx="358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EX 1:      </a:t>
            </a:r>
            <a:r>
              <a:rPr lang="en-US" sz="3600" dirty="0" smtClean="0"/>
              <a:t>1,2,2,3,3,5,8,8,9</a:t>
            </a:r>
            <a:endParaRPr lang="en-US" sz="4000" dirty="0" smtClean="0"/>
          </a:p>
          <a:p>
            <a:pPr algn="ctr"/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1143000"/>
            <a:ext cx="358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EX 2:</a:t>
            </a:r>
          </a:p>
          <a:p>
            <a:pPr algn="ctr"/>
            <a:r>
              <a:rPr lang="en-US" sz="4000" dirty="0" smtClean="0"/>
              <a:t>2,3,3,3,5,4,8,8, 15,15, 20, 21,22</a:t>
            </a:r>
          </a:p>
          <a:p>
            <a:pPr algn="ctr"/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4343400"/>
            <a:ext cx="5638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EX 3:</a:t>
            </a:r>
          </a:p>
          <a:p>
            <a:pPr algn="ctr"/>
            <a:r>
              <a:rPr lang="en-US" sz="4000" dirty="0" smtClean="0"/>
              <a:t>2,3,3,5,5,5,8,15, 15,15</a:t>
            </a:r>
          </a:p>
          <a:p>
            <a:pPr algn="ctr"/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3200400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MODE: No mode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7000" y="3810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MODE: 3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57912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3"/>
                </a:solidFill>
              </a:rPr>
              <a:t>MODE: 5 and 15</a:t>
            </a:r>
            <a:endParaRPr lang="en-US" sz="2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build="allAtOnce"/>
      <p:bldP spid="9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Solving for an unknown Using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3124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Mariah’s last quizzes were 92</a:t>
            </a:r>
            <a:r>
              <a:rPr lang="en-US" smtClean="0"/>
              <a:t>, </a:t>
            </a:r>
            <a:r>
              <a:rPr lang="en-US" smtClean="0"/>
              <a:t>and </a:t>
            </a:r>
            <a:r>
              <a:rPr lang="en-US" smtClean="0"/>
              <a:t>90.</a:t>
            </a:r>
            <a:r>
              <a:rPr lang="en-US" smtClean="0"/>
              <a:t> </a:t>
            </a:r>
            <a:r>
              <a:rPr lang="en-US" dirty="0" smtClean="0"/>
              <a:t>There is one more quiz before her quiz grade is put on the report card. If she wants to keep an A- (90%) for her quiz grade, what is the lowest grade she can get on the final quiz?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sz="quarter" idx="1"/>
          </p:nvPr>
        </p:nvSpPr>
        <p:spPr>
          <a:xfrm>
            <a:off x="457200" y="152400"/>
            <a:ext cx="8229600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u="sng" dirty="0" smtClean="0"/>
              <a:t>92+90+x </a:t>
            </a:r>
            <a:r>
              <a:rPr lang="en-US" dirty="0" smtClean="0"/>
              <a:t>   =  90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        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 * (</a:t>
            </a:r>
            <a:r>
              <a:rPr lang="en-US" u="sng" dirty="0" smtClean="0"/>
              <a:t>92+90+x</a:t>
            </a:r>
            <a:r>
              <a:rPr lang="en-US" dirty="0" smtClean="0"/>
              <a:t>)  = 90 *3</a:t>
            </a:r>
          </a:p>
          <a:p>
            <a:pPr>
              <a:buNone/>
            </a:pPr>
            <a:r>
              <a:rPr lang="en-US" dirty="0" smtClean="0"/>
              <a:t>            3</a:t>
            </a:r>
          </a:p>
          <a:p>
            <a:pPr>
              <a:buNone/>
            </a:pPr>
            <a:r>
              <a:rPr lang="en-US" dirty="0" smtClean="0"/>
              <a:t>92+90+x = 270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182 + x = 270</a:t>
            </a:r>
          </a:p>
          <a:p>
            <a:pPr>
              <a:buNone/>
            </a:pPr>
            <a:r>
              <a:rPr lang="en-US" dirty="0" smtClean="0"/>
              <a:t>-182         -182</a:t>
            </a:r>
          </a:p>
          <a:p>
            <a:pPr>
              <a:buNone/>
            </a:pPr>
            <a:r>
              <a:rPr lang="en-US" dirty="0" smtClean="0"/>
              <a:t>x = 88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Mariah would need to score an 88% on the last quiz.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38200"/>
          </a:xfrm>
        </p:spPr>
        <p:txBody>
          <a:bodyPr/>
          <a:lstStyle/>
          <a:p>
            <a:r>
              <a:rPr lang="en-US" dirty="0" smtClean="0"/>
              <a:t>Example 2: Find mean, median,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4873752"/>
          </a:xfrm>
        </p:spPr>
        <p:txBody>
          <a:bodyPr/>
          <a:lstStyle/>
          <a:p>
            <a:r>
              <a:rPr lang="en-US" dirty="0" smtClean="0"/>
              <a:t>200, 300, 500, 2200, 200, 400, 200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3, 7, 1, 9, 2, 5, 5, 7, 1, 3, 4, 2, 8, 4, 9, 8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Example 3: Find mean, median, mode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990600"/>
          <a:ext cx="7467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5 Number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2296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The median divides a data set into two halves</a:t>
            </a:r>
          </a:p>
          <a:p>
            <a:r>
              <a:rPr lang="en-US" dirty="0" smtClean="0"/>
              <a:t>The lower half is below the median</a:t>
            </a:r>
          </a:p>
          <a:p>
            <a:r>
              <a:rPr lang="en-US" dirty="0" smtClean="0"/>
              <a:t>The upper half is above the median</a:t>
            </a:r>
          </a:p>
          <a:p>
            <a:r>
              <a:rPr lang="en-US" dirty="0" smtClean="0"/>
              <a:t>The median of the lower half is the first quartile </a:t>
            </a:r>
          </a:p>
          <a:p>
            <a:r>
              <a:rPr lang="en-US" dirty="0" smtClean="0"/>
              <a:t>The median of the upper half is the third quartile</a:t>
            </a:r>
          </a:p>
          <a:p>
            <a:r>
              <a:rPr lang="en-US" dirty="0" smtClean="0"/>
              <a:t>The minimum value is the smallest value in the data set</a:t>
            </a:r>
          </a:p>
          <a:p>
            <a:r>
              <a:rPr lang="en-US" dirty="0" smtClean="0"/>
              <a:t>The maximum value is the largest value in the data set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543800" y="2362200"/>
          <a:ext cx="424993" cy="521145"/>
        </p:xfrm>
        <a:graphic>
          <a:graphicData uri="http://schemas.openxmlformats.org/presentationml/2006/ole">
            <p:oleObj spid="_x0000_s21506" name="Equation" r:id="rId3" imgW="190440" imgH="21564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7696200" y="2895600"/>
          <a:ext cx="552450" cy="672053"/>
        </p:xfrm>
        <a:graphic>
          <a:graphicData uri="http://schemas.openxmlformats.org/presentationml/2006/ole">
            <p:oleObj spid="_x0000_s21507" name="Equation" r:id="rId4" imgW="2030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Number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839200" cy="4449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Minimum value,       , Median,        , Maximum Value </a:t>
            </a:r>
            <a:endParaRPr lang="en-US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2743200" y="1524000"/>
          <a:ext cx="577850" cy="708025"/>
        </p:xfrm>
        <a:graphic>
          <a:graphicData uri="http://schemas.openxmlformats.org/presentationml/2006/ole">
            <p:oleObj spid="_x0000_s30722" name="Equation" r:id="rId3" imgW="190440" imgH="215640" progId="Equation.3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4648200" y="1524000"/>
          <a:ext cx="628650" cy="764136"/>
        </p:xfrm>
        <a:graphic>
          <a:graphicData uri="http://schemas.openxmlformats.org/presentationml/2006/ole">
            <p:oleObj spid="_x0000_s30723" name="Equation" r:id="rId4" imgW="2030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the Plot: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Construct a box-and-whisker plot for the following data:</a:t>
            </a:r>
          </a:p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data:  </a:t>
            </a:r>
            <a:r>
              <a:rPr lang="en-US" dirty="0" smtClean="0"/>
              <a:t>Math test scores 80, 75, 90, 95, 65, 65, 80, 85, 70, 100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1). Write the data in numerical order.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9050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65,65,70,75,80,80,85,90,95,100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8956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2). </a:t>
            </a:r>
            <a:r>
              <a:rPr lang="en-US" sz="3600" dirty="0" smtClean="0"/>
              <a:t>Find the 5 number summary</a:t>
            </a:r>
            <a:endParaRPr lang="en-US" sz="4000" dirty="0"/>
          </a:p>
        </p:txBody>
      </p:sp>
      <p:pic>
        <p:nvPicPr>
          <p:cNvPr id="32770" name="Picture 2" descr="http://www.regentsprep.org/regents/math/algebra/AD3/quartil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191000"/>
            <a:ext cx="5868784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allAtOnce"/>
      <p:bldP spid="6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Measure of Central Tendency: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Average of a set of data</a:t>
            </a:r>
          </a:p>
          <a:p>
            <a:r>
              <a:rPr lang="en-US" dirty="0" smtClean="0"/>
              <a:t>Mean, median, mode, quartiles</a:t>
            </a:r>
          </a:p>
          <a:p>
            <a:r>
              <a:rPr lang="en-US" dirty="0" smtClean="0"/>
              <a:t>Mode is not a measure of “center”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2163762"/>
          </a:xfrm>
        </p:spPr>
        <p:txBody>
          <a:bodyPr>
            <a:normAutofit/>
          </a:bodyPr>
          <a:lstStyle/>
          <a:p>
            <a:r>
              <a:rPr lang="en-US" dirty="0" smtClean="0"/>
              <a:t>3). Make a number line consisting of those points (fitting all in data set). </a:t>
            </a:r>
            <a:br>
              <a:rPr lang="en-US" dirty="0" smtClean="0"/>
            </a:br>
            <a:r>
              <a:rPr lang="en-US" dirty="0" smtClean="0"/>
              <a:t>Plot Points on all 5 number summaries.</a:t>
            </a:r>
            <a:endParaRPr lang="en-US" dirty="0"/>
          </a:p>
        </p:txBody>
      </p:sp>
      <p:pic>
        <p:nvPicPr>
          <p:cNvPr id="34818" name="Picture 2" descr="http://www.regentsprep.org/regents/math/algebra/AD3/quartiles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590800"/>
            <a:ext cx="6745111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4). Make your box and whiskers</a:t>
            </a:r>
            <a:endParaRPr lang="en-US" dirty="0"/>
          </a:p>
        </p:txBody>
      </p:sp>
      <p:pic>
        <p:nvPicPr>
          <p:cNvPr id="35842" name="Picture 2" descr="http://www.regentsprep.org/regents/math/algebra/AD3/quartiles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7748187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57400" y="1981200"/>
            <a:ext cx="5029200" cy="167640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dirty="0" smtClean="0"/>
              <a:t>Pg: 803</a:t>
            </a:r>
          </a:p>
          <a:p>
            <a:pPr algn="ctr">
              <a:buNone/>
            </a:pPr>
            <a:r>
              <a:rPr lang="en-US" sz="6000" dirty="0" smtClean="0"/>
              <a:t> #8, 14, 20, 22, 24, 26, 36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MEAN- Average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Add the values and divide by the number possible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EX.   The average of 2,7, and 9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u="sng" dirty="0" smtClean="0"/>
              <a:t>2+7+9 </a:t>
            </a:r>
            <a:r>
              <a:rPr lang="en-US" dirty="0" smtClean="0"/>
              <a:t> = </a:t>
            </a:r>
            <a:r>
              <a:rPr lang="en-US" u="sng" dirty="0" smtClean="0"/>
              <a:t>18  </a:t>
            </a:r>
            <a:r>
              <a:rPr lang="en-US" dirty="0" smtClean="0"/>
              <a:t> = 6</a:t>
            </a:r>
            <a:endParaRPr lang="en-US" u="sng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3           3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467600" cy="1143000"/>
          </a:xfrm>
        </p:spPr>
        <p:txBody>
          <a:bodyPr/>
          <a:lstStyle/>
          <a:p>
            <a:r>
              <a:rPr lang="en-US" dirty="0" smtClean="0"/>
              <a:t>Mean Formula: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endParaRPr lang="en-US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505200" y="1600200"/>
          <a:ext cx="1524000" cy="1151467"/>
        </p:xfrm>
        <a:graphic>
          <a:graphicData uri="http://schemas.openxmlformats.org/presentationml/2006/ole">
            <p:oleObj spid="_x0000_s1028" name="Equation" r:id="rId3" imgW="571320" imgH="431640" progId="Equation.3">
              <p:embed/>
            </p:oleObj>
          </a:graphicData>
        </a:graphic>
      </p:graphicFrame>
      <p:cxnSp>
        <p:nvCxnSpPr>
          <p:cNvPr id="8" name="Straight Arrow Connector 7"/>
          <p:cNvCxnSpPr>
            <a:endCxn id="9" idx="0"/>
          </p:cNvCxnSpPr>
          <p:nvPr/>
        </p:nvCxnSpPr>
        <p:spPr>
          <a:xfrm flipH="1">
            <a:off x="2286000" y="2438400"/>
            <a:ext cx="1219200" cy="243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66800" y="48768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Read “x bar” refers to </a:t>
            </a:r>
          </a:p>
          <a:p>
            <a:r>
              <a:rPr lang="en-US" sz="2800" dirty="0" smtClean="0"/>
              <a:t>the mean</a:t>
            </a:r>
            <a:endParaRPr lang="en-US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029200" y="1600200"/>
            <a:ext cx="1295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00800" y="1447800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Add data values</a:t>
            </a:r>
            <a:endParaRPr lang="en-US" sz="2800" dirty="0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>
            <a:off x="4533900" y="29337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62600" y="35052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Number of data values</a:t>
            </a:r>
            <a:endParaRPr lang="en-US" sz="28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1676400" y="1828800"/>
            <a:ext cx="2438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1295400"/>
            <a:ext cx="182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 Greek symbol is called sigma. It means “sum.”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Mean of a Frequency Distribution:</a:t>
            </a:r>
            <a:endParaRPr lang="en-US" dirty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905000" y="1600200"/>
          <a:ext cx="5301247" cy="1308100"/>
        </p:xfrm>
        <a:graphic>
          <a:graphicData uri="http://schemas.openxmlformats.org/presentationml/2006/ole">
            <p:oleObj spid="_x0000_s2052" name="Equation" r:id="rId3" imgW="1955520" imgH="4824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90600" y="3200400"/>
            <a:ext cx="7239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This is the exact same idea as mean, except when data occurs more than once (which is its frequency) we need to account for it.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Temperature (⁰F)</a:t>
                      </a:r>
                    </a:p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Frequency</a:t>
                      </a:r>
                    </a:p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Product</a:t>
                      </a:r>
                    </a:p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∙ f</a:t>
                      </a:r>
                      <a:endParaRPr 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2973" marR="82973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2973" marR="82973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2973" marR="82973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2973" marR="82973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2973" marR="82973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2973" marR="82973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Totals: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∑ f =                                  </a:t>
                      </a:r>
                      <a:endParaRPr lang="en-US" dirty="0"/>
                    </a:p>
                  </a:txBody>
                  <a:tcPr marL="82973" marR="82973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2973" marR="82973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828800" y="5105400"/>
          <a:ext cx="5300663" cy="1308100"/>
        </p:xfrm>
        <a:graphic>
          <a:graphicData uri="http://schemas.openxmlformats.org/presentationml/2006/ole">
            <p:oleObj spid="_x0000_s3074" name="Equation" r:id="rId3" imgW="195552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smtClean="0"/>
              <a:t>ANSWERS: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219200"/>
          <a:ext cx="8382000" cy="4074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8058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Temperature (⁰F)</a:t>
                      </a:r>
                    </a:p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Frequency</a:t>
                      </a:r>
                    </a:p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Product</a:t>
                      </a:r>
                    </a:p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∙ f</a:t>
                      </a:r>
                      <a:endParaRPr lang="en-US" dirty="0"/>
                    </a:p>
                  </a:txBody>
                  <a:tcPr/>
                </a:tc>
              </a:tr>
              <a:tr h="4668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52 ∙ 4 = 208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668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53 ∙ 6 = 318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668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54 ∙ 3 = 162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668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55 ∙ 8 = 440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668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56 ∙ 4 = 224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668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57 ∙ 5 = 285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668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Totals: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∑ f =    30                             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∑(x ∙ f )=    1637                              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927225" y="5334000"/>
          <a:ext cx="4646613" cy="1308100"/>
        </p:xfrm>
        <a:graphic>
          <a:graphicData uri="http://schemas.openxmlformats.org/presentationml/2006/ole">
            <p:oleObj spid="_x0000_s4098" name="Equation" r:id="rId3" imgW="171432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Median- the middle number!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Put data set in ascending order</a:t>
            </a:r>
          </a:p>
          <a:p>
            <a:r>
              <a:rPr lang="en-US" dirty="0" smtClean="0"/>
              <a:t>Find the middle number</a:t>
            </a:r>
          </a:p>
          <a:p>
            <a:r>
              <a:rPr lang="en-US" dirty="0" smtClean="0"/>
              <a:t>If there are two numbers sharing the middle find the average of those two numbers.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Try to Find the Median in each of these data sets.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752600"/>
            <a:ext cx="358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EX 1:      1,3,2,5,8,9,11</a:t>
            </a:r>
          </a:p>
          <a:p>
            <a:pPr algn="ctr"/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1828800"/>
            <a:ext cx="358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EX 2:</a:t>
            </a:r>
          </a:p>
          <a:p>
            <a:pPr algn="ctr"/>
            <a:r>
              <a:rPr lang="en-US" sz="4000" dirty="0" smtClean="0"/>
              <a:t>2,3,5,4,8,15</a:t>
            </a:r>
          </a:p>
          <a:p>
            <a:pPr algn="ctr"/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920927" y="3505200"/>
            <a:ext cx="332334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1,2,3,</a:t>
            </a:r>
            <a:r>
              <a:rPr lang="en-US" sz="4000" dirty="0" smtClean="0">
                <a:solidFill>
                  <a:srgbClr val="FF0000"/>
                </a:solidFill>
              </a:rPr>
              <a:t>5</a:t>
            </a:r>
            <a:r>
              <a:rPr lang="en-US" sz="4000" dirty="0" smtClean="0"/>
              <a:t>,8,9,11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Median is 5</a:t>
            </a:r>
          </a:p>
          <a:p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3072348"/>
            <a:ext cx="3886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2,3,</a:t>
            </a:r>
            <a:r>
              <a:rPr lang="en-US" sz="4000" dirty="0" smtClean="0">
                <a:solidFill>
                  <a:srgbClr val="FF0000"/>
                </a:solidFill>
              </a:rPr>
              <a:t>4,5</a:t>
            </a:r>
            <a:r>
              <a:rPr lang="en-US" sz="4000" dirty="0" smtClean="0"/>
              <a:t>,8,15</a:t>
            </a:r>
          </a:p>
          <a:p>
            <a:pPr algn="ctr"/>
            <a:endParaRPr lang="en-US" sz="4000" dirty="0"/>
          </a:p>
          <a:p>
            <a:pPr algn="ctr"/>
            <a:r>
              <a:rPr lang="en-US" sz="4000" u="sng" dirty="0" smtClean="0"/>
              <a:t>4 + 5</a:t>
            </a:r>
            <a:r>
              <a:rPr lang="en-US" sz="4000" dirty="0" smtClean="0"/>
              <a:t> = 4.5</a:t>
            </a:r>
            <a:endParaRPr lang="en-US" sz="4000" u="sng" dirty="0" smtClean="0"/>
          </a:p>
          <a:p>
            <a:pPr marL="742950" indent="-742950" algn="ctr">
              <a:buAutoNum type="arabicPlain" startAt="2"/>
            </a:pPr>
            <a:r>
              <a:rPr lang="en-US" sz="4000" dirty="0" smtClean="0"/>
              <a:t>So</a:t>
            </a:r>
          </a:p>
          <a:p>
            <a:pPr marL="742950" indent="-742950" algn="ctr"/>
            <a:r>
              <a:rPr lang="en-US" sz="4000" dirty="0" smtClean="0"/>
              <a:t>The median is 4.5  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489</TotalTime>
  <Words>727</Words>
  <Application>Microsoft Office PowerPoint</Application>
  <PresentationFormat>On-screen Show (4:3)</PresentationFormat>
  <Paragraphs>156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Oriel</vt:lpstr>
      <vt:lpstr>Equation</vt:lpstr>
      <vt:lpstr>14.2 Measures of Central Tendency</vt:lpstr>
      <vt:lpstr>Measure of Central Tendency: </vt:lpstr>
      <vt:lpstr>MEAN- Average</vt:lpstr>
      <vt:lpstr>Mean Formula:</vt:lpstr>
      <vt:lpstr>Mean of a Frequency Distribution:</vt:lpstr>
      <vt:lpstr>Example: </vt:lpstr>
      <vt:lpstr>ANSWERS:</vt:lpstr>
      <vt:lpstr>Median- the middle number!</vt:lpstr>
      <vt:lpstr>Let’s Try to Find the Median in each of these data sets.</vt:lpstr>
      <vt:lpstr>Mode – occurs most often</vt:lpstr>
      <vt:lpstr>Find the mode:</vt:lpstr>
      <vt:lpstr>Example 1: Solving for an unknown Using Mean</vt:lpstr>
      <vt:lpstr>Slide 13</vt:lpstr>
      <vt:lpstr>Example 2: Find mean, median, mode</vt:lpstr>
      <vt:lpstr>Example 3: Find mean, median, mode</vt:lpstr>
      <vt:lpstr>5 Number Summary</vt:lpstr>
      <vt:lpstr>5 Number Summary</vt:lpstr>
      <vt:lpstr>Making the Plot:</vt:lpstr>
      <vt:lpstr>1). Write the data in numerical order.</vt:lpstr>
      <vt:lpstr>3). Make a number line consisting of those points (fitting all in data set).  Plot Points on all 5 number summaries.</vt:lpstr>
      <vt:lpstr>4). Make your box and whiskers</vt:lpstr>
      <vt:lpstr>ASSIGNMENT: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14.2 Measures of Central Tendency</dc:title>
  <dc:creator>Hstech</dc:creator>
  <cp:lastModifiedBy>jdimarzio</cp:lastModifiedBy>
  <cp:revision>57</cp:revision>
  <dcterms:created xsi:type="dcterms:W3CDTF">2010-09-16T15:16:58Z</dcterms:created>
  <dcterms:modified xsi:type="dcterms:W3CDTF">2014-12-10T14:42:04Z</dcterms:modified>
</cp:coreProperties>
</file>