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3" r:id="rId2"/>
    <p:sldId id="264" r:id="rId3"/>
    <p:sldId id="265" r:id="rId4"/>
    <p:sldId id="256" r:id="rId5"/>
    <p:sldId id="257" r:id="rId6"/>
    <p:sldId id="266" r:id="rId7"/>
    <p:sldId id="258" r:id="rId8"/>
    <p:sldId id="262" r:id="rId9"/>
    <p:sldId id="274" r:id="rId10"/>
    <p:sldId id="273" r:id="rId11"/>
    <p:sldId id="272" r:id="rId12"/>
    <p:sldId id="259" r:id="rId13"/>
    <p:sldId id="267" r:id="rId14"/>
    <p:sldId id="268" r:id="rId15"/>
    <p:sldId id="261" r:id="rId16"/>
    <p:sldId id="269" r:id="rId17"/>
    <p:sldId id="275" r:id="rId18"/>
    <p:sldId id="270" r:id="rId19"/>
    <p:sldId id="276" r:id="rId20"/>
    <p:sldId id="277" r:id="rId21"/>
    <p:sldId id="279" r:id="rId22"/>
    <p:sldId id="278" r:id="rId23"/>
    <p:sldId id="271" r:id="rId24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709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ompaq_Administrator\My%20Documents\probability%20and%20stats\bar%20graph%20char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1st hour grades</a:t>
            </a:r>
          </a:p>
        </c:rich>
      </c:tx>
      <c:overlay val="1"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Sheet1!$E$1</c:f>
              <c:strCache>
                <c:ptCount val="1"/>
                <c:pt idx="0">
                  <c:v>1st Hour Grades</c:v>
                </c:pt>
              </c:strCache>
            </c:strRef>
          </c:tx>
          <c:cat>
            <c:strRef>
              <c:f>Sheet1!$B$2:$D$9</c:f>
              <c:strCache>
                <c:ptCount val="6"/>
                <c:pt idx="1">
                  <c:v>A</c:v>
                </c:pt>
                <c:pt idx="2">
                  <c:v>B </c:v>
                </c:pt>
                <c:pt idx="3">
                  <c:v>C</c:v>
                </c:pt>
                <c:pt idx="4">
                  <c:v>D</c:v>
                </c:pt>
                <c:pt idx="5">
                  <c:v>E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  <c:pt idx="1">
                  <c:v>10</c:v>
                </c:pt>
                <c:pt idx="2">
                  <c:v>7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Sheet1!$F$1</c:f>
              <c:strCache>
                <c:ptCount val="1"/>
              </c:strCache>
            </c:strRef>
          </c:tx>
          <c:cat>
            <c:strRef>
              <c:f>Sheet1!$B$2:$D$9</c:f>
              <c:strCache>
                <c:ptCount val="6"/>
                <c:pt idx="1">
                  <c:v>A</c:v>
                </c:pt>
                <c:pt idx="2">
                  <c:v>B </c:v>
                </c:pt>
                <c:pt idx="3">
                  <c:v>C</c:v>
                </c:pt>
                <c:pt idx="4">
                  <c:v>D</c:v>
                </c:pt>
                <c:pt idx="5">
                  <c:v>E</c:v>
                </c:pt>
              </c:strCache>
            </c:strRef>
          </c:cat>
          <c:val>
            <c:numRef>
              <c:f>Sheet1!$F$2:$F$9</c:f>
              <c:numCache>
                <c:formatCode>General</c:formatCode>
                <c:ptCount val="8"/>
              </c:numCache>
            </c:numRef>
          </c:val>
        </c:ser>
        <c:ser>
          <c:idx val="2"/>
          <c:order val="2"/>
          <c:tx>
            <c:strRef>
              <c:f>Sheet1!$G$1</c:f>
              <c:strCache>
                <c:ptCount val="1"/>
              </c:strCache>
            </c:strRef>
          </c:tx>
          <c:cat>
            <c:strRef>
              <c:f>Sheet1!$B$2:$D$9</c:f>
              <c:strCache>
                <c:ptCount val="6"/>
                <c:pt idx="1">
                  <c:v>A</c:v>
                </c:pt>
                <c:pt idx="2">
                  <c:v>B </c:v>
                </c:pt>
                <c:pt idx="3">
                  <c:v>C</c:v>
                </c:pt>
                <c:pt idx="4">
                  <c:v>D</c:v>
                </c:pt>
                <c:pt idx="5">
                  <c:v>E</c:v>
                </c:pt>
              </c:strCache>
            </c:strRef>
          </c:cat>
          <c:val>
            <c:numRef>
              <c:f>Sheet1!$G$2:$G$9</c:f>
              <c:numCache>
                <c:formatCode>General</c:formatCode>
                <c:ptCount val="8"/>
              </c:numCache>
            </c:numRef>
          </c:val>
        </c:ser>
        <c:ser>
          <c:idx val="3"/>
          <c:order val="3"/>
          <c:tx>
            <c:strRef>
              <c:f>Sheet1!$H$1</c:f>
              <c:strCache>
                <c:ptCount val="1"/>
              </c:strCache>
            </c:strRef>
          </c:tx>
          <c:cat>
            <c:strRef>
              <c:f>Sheet1!$B$2:$D$9</c:f>
              <c:strCache>
                <c:ptCount val="6"/>
                <c:pt idx="1">
                  <c:v>A</c:v>
                </c:pt>
                <c:pt idx="2">
                  <c:v>B </c:v>
                </c:pt>
                <c:pt idx="3">
                  <c:v>C</c:v>
                </c:pt>
                <c:pt idx="4">
                  <c:v>D</c:v>
                </c:pt>
                <c:pt idx="5">
                  <c:v>E</c:v>
                </c:pt>
              </c:strCache>
            </c:strRef>
          </c:cat>
          <c:val>
            <c:numRef>
              <c:f>Sheet1!$H$2:$H$9</c:f>
              <c:numCache>
                <c:formatCode>General</c:formatCode>
                <c:ptCount val="8"/>
              </c:numCache>
            </c:numRef>
          </c:val>
        </c:ser>
        <c:shape val="box"/>
        <c:axId val="55497472"/>
        <c:axId val="54113024"/>
        <c:axId val="0"/>
      </c:bar3DChart>
      <c:catAx>
        <c:axId val="554974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Grades</a:t>
                </a:r>
              </a:p>
            </c:rich>
          </c:tx>
        </c:title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54113024"/>
        <c:crosses val="autoZero"/>
        <c:auto val="1"/>
        <c:lblAlgn val="ctr"/>
        <c:lblOffset val="100"/>
      </c:catAx>
      <c:valAx>
        <c:axId val="54113024"/>
        <c:scaling>
          <c:orientation val="minMax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 sz="1600"/>
                </a:pPr>
                <a:r>
                  <a:rPr lang="en-US" sz="1600"/>
                  <a:t>Frequency</a:t>
                </a:r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5497472"/>
        <c:crosses val="autoZero"/>
        <c:crossBetween val="between"/>
      </c:valAx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1C008E38-0B40-4AC7-AAB1-DAFE136F92DC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45D33D1F-6641-48DF-83DD-DB12407F81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849E30E0-BE23-4096-BB6A-6B357DDE95AE}" type="datetimeFigureOut">
              <a:rPr lang="en-US" smtClean="0"/>
              <a:pPr/>
              <a:t>11/25/2014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A20319F8-342A-41B4-B803-E468C37CFB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322E-9312-43B4-9B68-99C222C8A57B}" type="datetimeFigureOut">
              <a:rPr lang="en-US" smtClean="0"/>
              <a:pPr/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1402-581A-4D3F-AD95-1D101BC698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322E-9312-43B4-9B68-99C222C8A57B}" type="datetimeFigureOut">
              <a:rPr lang="en-US" smtClean="0"/>
              <a:pPr/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1402-581A-4D3F-AD95-1D101BC698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322E-9312-43B4-9B68-99C222C8A57B}" type="datetimeFigureOut">
              <a:rPr lang="en-US" smtClean="0"/>
              <a:pPr/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1402-581A-4D3F-AD95-1D101BC698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322E-9312-43B4-9B68-99C222C8A57B}" type="datetimeFigureOut">
              <a:rPr lang="en-US" smtClean="0"/>
              <a:pPr/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1402-581A-4D3F-AD95-1D101BC698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322E-9312-43B4-9B68-99C222C8A57B}" type="datetimeFigureOut">
              <a:rPr lang="en-US" smtClean="0"/>
              <a:pPr/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1402-581A-4D3F-AD95-1D101BC698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322E-9312-43B4-9B68-99C222C8A57B}" type="datetimeFigureOut">
              <a:rPr lang="en-US" smtClean="0"/>
              <a:pPr/>
              <a:t>11/25/2014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1402-581A-4D3F-AD95-1D101BC698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322E-9312-43B4-9B68-99C222C8A57B}" type="datetimeFigureOut">
              <a:rPr lang="en-US" smtClean="0"/>
              <a:pPr/>
              <a:t>11/25/2014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1402-581A-4D3F-AD95-1D101BC698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322E-9312-43B4-9B68-99C222C8A57B}" type="datetimeFigureOut">
              <a:rPr lang="en-US" smtClean="0"/>
              <a:pPr/>
              <a:t>11/25/2014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1402-581A-4D3F-AD95-1D101BC698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322E-9312-43B4-9B68-99C222C8A57B}" type="datetimeFigureOut">
              <a:rPr lang="en-US" smtClean="0"/>
              <a:pPr/>
              <a:t>11/25/2014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1402-581A-4D3F-AD95-1D101BC698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322E-9312-43B4-9B68-99C222C8A57B}" type="datetimeFigureOut">
              <a:rPr lang="en-US" smtClean="0"/>
              <a:pPr/>
              <a:t>11/25/2014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1402-581A-4D3F-AD95-1D101BC698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F322E-9312-43B4-9B68-99C222C8A57B}" type="datetimeFigureOut">
              <a:rPr lang="en-US" smtClean="0"/>
              <a:pPr/>
              <a:t>11/25/2014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1402-581A-4D3F-AD95-1D101BC698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F322E-9312-43B4-9B68-99C222C8A57B}" type="datetimeFigureOut">
              <a:rPr lang="en-US" smtClean="0"/>
              <a:pPr/>
              <a:t>11/25/2014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F1402-581A-4D3F-AD95-1D101BC698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File:Black_cherry_tree_histogram.svg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survey of 100,000 women conducted in the mid 1980’s, it was found that over 70% of women who were married for more than five years had had an affair. </a:t>
            </a:r>
          </a:p>
          <a:p>
            <a:r>
              <a:rPr lang="en-US" dirty="0" smtClean="0"/>
              <a:t>What do you think?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ORGANIZING DATA</a:t>
            </a:r>
            <a:endParaRPr lang="en-US" sz="8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you do with the data you collect?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need to organize it in a meaningful way to it is possible to interpret facts.</a:t>
            </a:r>
          </a:p>
          <a:p>
            <a:r>
              <a:rPr lang="en-US" dirty="0" smtClean="0"/>
              <a:t>You need to organize it and present it so you can see patterns, trends and relationships.</a:t>
            </a:r>
          </a:p>
          <a:p>
            <a:endParaRPr lang="en-US" dirty="0" smtClean="0"/>
          </a:p>
          <a:p>
            <a:r>
              <a:rPr lang="en-US" dirty="0" smtClean="0"/>
              <a:t>How do we do this?</a:t>
            </a:r>
          </a:p>
          <a:p>
            <a:pPr lvl="1"/>
            <a:r>
              <a:rPr lang="en-US" dirty="0" smtClean="0"/>
              <a:t>LOOK AT </a:t>
            </a:r>
            <a:r>
              <a:rPr lang="en-US" b="1" dirty="0" smtClean="0"/>
              <a:t>FREQUENCY</a:t>
            </a:r>
            <a:r>
              <a:rPr lang="en-US" dirty="0" smtClean="0"/>
              <a:t> – how many times something happens …</a:t>
            </a:r>
          </a:p>
          <a:p>
            <a:pPr lvl="1"/>
            <a:r>
              <a:rPr lang="en-US" dirty="0" smtClean="0"/>
              <a:t>Or </a:t>
            </a:r>
            <a:r>
              <a:rPr lang="en-US" b="1" dirty="0" smtClean="0"/>
              <a:t>RELATIVE FREQUENCY </a:t>
            </a:r>
            <a:r>
              <a:rPr lang="en-US" dirty="0" smtClean="0"/>
              <a:t>– what percent of the time something happens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8680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</a:t>
            </a:r>
            <a:r>
              <a:rPr lang="en-US" sz="2400" b="1" u="sng" dirty="0" smtClean="0"/>
              <a:t>frequency distribution </a:t>
            </a:r>
            <a:r>
              <a:rPr lang="en-US" sz="2400" dirty="0" smtClean="0"/>
              <a:t> is a collection of numerical information.</a:t>
            </a:r>
          </a:p>
          <a:p>
            <a:r>
              <a:rPr lang="en-US" sz="2400" dirty="0" smtClean="0"/>
              <a:t>Example :                 </a:t>
            </a:r>
            <a:r>
              <a:rPr lang="en-US" sz="2400" u="sng" dirty="0" smtClean="0"/>
              <a:t>Grade         Frequency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            A                    20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            B                     7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            C                     3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            D                     2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            E                     1</a:t>
            </a:r>
          </a:p>
          <a:p>
            <a:endParaRPr lang="en-US" sz="2400" dirty="0"/>
          </a:p>
          <a:p>
            <a:r>
              <a:rPr lang="en-US" sz="2400" b="1" u="sng" dirty="0" smtClean="0"/>
              <a:t>Relative Frequency</a:t>
            </a:r>
            <a:r>
              <a:rPr lang="en-US" sz="2400" u="sng" dirty="0" smtClean="0"/>
              <a:t>:</a:t>
            </a:r>
            <a:r>
              <a:rPr lang="en-US" sz="2400" dirty="0" smtClean="0"/>
              <a:t>  Percent of the time each item occurs in a frequency distribution. This is a better way to compare sets of data.</a:t>
            </a:r>
          </a:p>
          <a:p>
            <a:r>
              <a:rPr lang="en-US" sz="2400" dirty="0" smtClean="0"/>
              <a:t>Example: 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Grade              Frequency                Relative Frequency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A		6		6/10 = .60 = 60%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		B		1		1/10 = .10 = 10%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C		0		0/10 = 0%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D		1		1/10 = .10 = 10%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E		2		2/10 = .20 = 20%</a:t>
            </a:r>
          </a:p>
          <a:p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04800"/>
            <a:ext cx="7620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FOR YOU TO TRY:</a:t>
            </a:r>
          </a:p>
          <a:p>
            <a:endParaRPr lang="en-US" sz="4000" dirty="0" smtClean="0"/>
          </a:p>
          <a:p>
            <a:r>
              <a:rPr lang="en-US" sz="4000" dirty="0" smtClean="0"/>
              <a:t>Construct a table showing frequency and relative frequency for the following  high temperatures for the  last 2 weeks of August:</a:t>
            </a:r>
          </a:p>
          <a:p>
            <a:endParaRPr lang="en-US" sz="4000" dirty="0" smtClean="0"/>
          </a:p>
          <a:p>
            <a:r>
              <a:rPr lang="en-US" sz="4000" dirty="0" smtClean="0">
                <a:solidFill>
                  <a:srgbClr val="FF0000"/>
                </a:solidFill>
              </a:rPr>
              <a:t>80, 96, 75, 70, 92, 96, 83, 75, 80, 83, 95, 96, 80, 72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90600" y="761996"/>
          <a:ext cx="7086600" cy="5300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2362200"/>
                <a:gridCol w="2362200"/>
              </a:tblGrid>
              <a:tr h="52493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Temperature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Frequency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Relative Frequency</a:t>
                      </a:r>
                      <a:endParaRPr lang="en-US" dirty="0"/>
                    </a:p>
                  </a:txBody>
                  <a:tcPr/>
                </a:tc>
              </a:tr>
              <a:tr h="52493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1/14 = .071= 7.1%</a:t>
                      </a:r>
                      <a:endParaRPr lang="en-US" dirty="0"/>
                    </a:p>
                  </a:txBody>
                  <a:tcPr/>
                </a:tc>
              </a:tr>
              <a:tr h="52493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1/14 = .071= 7.1%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2493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2/14 = .142 = 14.2%</a:t>
                      </a:r>
                      <a:endParaRPr lang="en-US" dirty="0"/>
                    </a:p>
                  </a:txBody>
                  <a:tcPr/>
                </a:tc>
              </a:tr>
              <a:tr h="52493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3/14 = .21 4= 21.4%</a:t>
                      </a:r>
                      <a:endParaRPr lang="en-US" dirty="0"/>
                    </a:p>
                  </a:txBody>
                  <a:tcPr/>
                </a:tc>
              </a:tr>
              <a:tr h="52493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2/14 = .142 = 14.2%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2493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1/14 = .071= 7.1%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2493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1/14 = .071= 7.1%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2493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3/14 = .214 = 21.4%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371600" y="0"/>
            <a:ext cx="62977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August Temperatures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57200"/>
            <a:ext cx="80772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Bar Graphs: One visual way to represent data.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A good way to </a:t>
            </a:r>
            <a:r>
              <a:rPr lang="en-US" sz="3200" b="1" u="sng" dirty="0" smtClean="0"/>
              <a:t>represent frequency </a:t>
            </a:r>
            <a:r>
              <a:rPr lang="en-US" sz="3200" dirty="0" smtClean="0"/>
              <a:t>data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It must have a title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x and y axis labeled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Bars neatly made and space in between (not connected)</a:t>
            </a:r>
          </a:p>
          <a:p>
            <a:endParaRPr lang="en-US" dirty="0" smtClean="0"/>
          </a:p>
        </p:txBody>
      </p:sp>
      <p:graphicFrame>
        <p:nvGraphicFramePr>
          <p:cNvPr id="6" name="Chart 5"/>
          <p:cNvGraphicFramePr/>
          <p:nvPr/>
        </p:nvGraphicFramePr>
        <p:xfrm>
          <a:off x="3429000" y="3048000"/>
          <a:ext cx="57150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70866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Histogram</a:t>
            </a:r>
            <a:r>
              <a:rPr lang="en-US" sz="2800" dirty="0" smtClean="0"/>
              <a:t>: A special type of bar graph that is used when there are </a:t>
            </a:r>
            <a:r>
              <a:rPr lang="en-US" sz="2800" b="1" dirty="0" smtClean="0">
                <a:solidFill>
                  <a:srgbClr val="C00000"/>
                </a:solidFill>
              </a:rPr>
              <a:t>continuous variables (DECIMALS) </a:t>
            </a:r>
            <a:r>
              <a:rPr lang="en-US" sz="2800" dirty="0" smtClean="0"/>
              <a:t>, </a:t>
            </a:r>
            <a:r>
              <a:rPr lang="en-US" sz="2800" u="sng" dirty="0" smtClean="0"/>
              <a:t>or</a:t>
            </a:r>
            <a:r>
              <a:rPr lang="en-US" sz="2800" dirty="0" smtClean="0"/>
              <a:t> RANGES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endParaRPr lang="en-US" sz="2800" b="1" dirty="0" smtClean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It must have a title</a:t>
            </a:r>
          </a:p>
          <a:p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x and y axis labeled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Intervals equal</a:t>
            </a:r>
          </a:p>
          <a:p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Bars neatly made and </a:t>
            </a:r>
          </a:p>
          <a:p>
            <a:r>
              <a:rPr lang="en-US" sz="2800" dirty="0" smtClean="0"/>
              <a:t>no space in between</a:t>
            </a:r>
          </a:p>
          <a:p>
            <a:r>
              <a:rPr lang="en-US" sz="2800" dirty="0" smtClean="0"/>
              <a:t> (connected)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15362" name="Picture 2" descr="http://upload.wikimedia.org/wikipedia/commons/thumb/d/d9/Black_cherry_tree_histogram.svg/216px-Black_cherry_tree_histogram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1905000"/>
            <a:ext cx="4343400" cy="4343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type of graph to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Bar graph: frequency information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Histogram: decimals or ranges</a:t>
            </a:r>
            <a:endParaRPr lang="en-US" dirty="0"/>
          </a:p>
        </p:txBody>
      </p:sp>
      <p:pic>
        <p:nvPicPr>
          <p:cNvPr id="1026" name="Picture 2" descr="C:\Users\jphillips\AppData\Local\Microsoft\Windows\Temporary Internet Files\Content.IE5\Z0F38D90\MC90029089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048000"/>
            <a:ext cx="2703507" cy="2362200"/>
          </a:xfrm>
          <a:prstGeom prst="rect">
            <a:avLst/>
          </a:prstGeom>
          <a:noFill/>
        </p:spPr>
      </p:pic>
      <p:pic>
        <p:nvPicPr>
          <p:cNvPr id="6" name="Picture 5" descr="histogram1_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2743200"/>
            <a:ext cx="4286250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28600"/>
            <a:ext cx="8001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Stem and Leaf:</a:t>
            </a:r>
            <a:r>
              <a:rPr lang="en-US" sz="3200" dirty="0" smtClean="0"/>
              <a:t> an effective way to present two sets of data side by side for analysis</a:t>
            </a:r>
          </a:p>
          <a:p>
            <a:endParaRPr lang="en-US" sz="3200" u="sng" dirty="0" smtClean="0"/>
          </a:p>
          <a:p>
            <a:r>
              <a:rPr lang="en-US" sz="3200" dirty="0" smtClean="0"/>
              <a:t>Example: Grades on quizzes</a:t>
            </a:r>
          </a:p>
          <a:p>
            <a:r>
              <a:rPr lang="en-US" sz="1600" dirty="0" smtClean="0"/>
              <a:t>1</a:t>
            </a:r>
            <a:r>
              <a:rPr lang="en-US" sz="1600" baseline="30000" dirty="0" smtClean="0"/>
              <a:t>st</a:t>
            </a:r>
            <a:r>
              <a:rPr lang="en-US" sz="1600" dirty="0" smtClean="0"/>
              <a:t> hour: 51, 55, 75, 77, 78, 78, 79, 80, 82, 85, 85, 86, 87, 88, 89, 93, 93, 96, 100, 100</a:t>
            </a:r>
          </a:p>
          <a:p>
            <a:r>
              <a:rPr lang="en-US" sz="1600" dirty="0" smtClean="0"/>
              <a:t>5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hour: 40, 61, 62, 68, 70, 75, 75, 78, 78, 85, 85, 85, 88, 88, 88, 89, 90, 91, 95, 99, 100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u="sng" dirty="0" smtClean="0"/>
          </a:p>
          <a:p>
            <a:endParaRPr lang="en-US" sz="3200" u="sng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143000" y="2971800"/>
          <a:ext cx="64770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9000"/>
                <a:gridCol w="2159000"/>
                <a:gridCol w="2159000"/>
              </a:tblGrid>
              <a:tr h="39399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r>
                        <a:rPr lang="en-US" sz="2400" baseline="30000" dirty="0" smtClean="0"/>
                        <a:t>st</a:t>
                      </a:r>
                      <a:r>
                        <a:rPr lang="en-US" sz="2400" dirty="0" smtClean="0"/>
                        <a:t> Hour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Stem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r>
                        <a:rPr lang="en-US" sz="2400" baseline="30000" dirty="0" smtClean="0"/>
                        <a:t>th</a:t>
                      </a:r>
                      <a:r>
                        <a:rPr lang="en-US" sz="2400" dirty="0" smtClean="0"/>
                        <a:t> Hour</a:t>
                      </a:r>
                      <a:endParaRPr lang="en-US" sz="2400" dirty="0"/>
                    </a:p>
                  </a:txBody>
                  <a:tcPr/>
                </a:tc>
              </a:tr>
              <a:tr h="399464"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399464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5,1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99464"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1,2,8</a:t>
                      </a:r>
                      <a:endParaRPr lang="en-US" sz="2400" dirty="0"/>
                    </a:p>
                  </a:txBody>
                  <a:tcPr/>
                </a:tc>
              </a:tr>
              <a:tr h="399464">
                <a:tc>
                  <a:txBody>
                    <a:bodyPr/>
                    <a:lstStyle/>
                    <a:p>
                      <a:pPr algn="r"/>
                      <a:r>
                        <a:rPr lang="en-US" sz="2400" smtClean="0"/>
                        <a:t>9,8,8,7,5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0,5,5,8,8</a:t>
                      </a:r>
                      <a:endParaRPr lang="en-US" sz="2400" dirty="0"/>
                    </a:p>
                  </a:txBody>
                  <a:tcPr/>
                </a:tc>
              </a:tr>
              <a:tr h="399464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9,8,7,6,5,5,2,0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5,5,5,8,8,8,9</a:t>
                      </a:r>
                      <a:endParaRPr lang="en-US" sz="2400" dirty="0"/>
                    </a:p>
                  </a:txBody>
                  <a:tcPr/>
                </a:tc>
              </a:tr>
              <a:tr h="399464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6,3,3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0,1,5,9</a:t>
                      </a:r>
                      <a:endParaRPr lang="en-US" sz="2400" dirty="0"/>
                    </a:p>
                  </a:txBody>
                  <a:tcPr/>
                </a:tc>
              </a:tr>
              <a:tr h="399464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0,0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Example 1 – construct frequency table, relative frequency table, bar graph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11, 15, 15, 10, 11, 9, 15, 11, 13, 9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Things to consider when looking at data…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en-US" dirty="0" smtClean="0"/>
              <a:t>Who conducted the study?</a:t>
            </a:r>
          </a:p>
          <a:p>
            <a:r>
              <a:rPr lang="en-US" dirty="0" smtClean="0"/>
              <a:t>What did the sample look like?</a:t>
            </a:r>
          </a:p>
          <a:p>
            <a:r>
              <a:rPr lang="en-US" dirty="0" smtClean="0"/>
              <a:t>Were the people surveyed those who had biases? </a:t>
            </a:r>
          </a:p>
          <a:p>
            <a:r>
              <a:rPr lang="en-US" dirty="0" smtClean="0"/>
              <a:t>Was the sample representative of the actual population?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Example 2 – construct bar graph for relative frequency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Frequency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Relative Frequency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2/10 =</a:t>
                      </a:r>
                      <a:r>
                        <a:rPr lang="en-US" baseline="0" dirty="0" smtClean="0"/>
                        <a:t> 0.20 or 20%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1/10 = 0.10 or 10%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3/10 = 0.30 or 30%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1/10 = 0.10 or 10%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3/10 = 0.30 or 30%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Example </a:t>
            </a:r>
            <a:r>
              <a:rPr lang="en-US" sz="2800" dirty="0" smtClean="0"/>
              <a:t>3 </a:t>
            </a:r>
            <a:r>
              <a:rPr lang="en-US" sz="2800" dirty="0" smtClean="0"/>
              <a:t>– construct </a:t>
            </a:r>
            <a:r>
              <a:rPr lang="en-US" sz="2800" dirty="0" smtClean="0"/>
              <a:t>histogram for weight gain </a:t>
            </a:r>
            <a:r>
              <a:rPr lang="en-US" sz="2800" dirty="0" smtClean="0"/>
              <a:t>of 10 people.  Use a ‘class width’ (range) of 2, starting at 0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1.5, 0, 5, 6.2, 2.3, 8.7, 6.1, 0, 2.2, 5.4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Example </a:t>
            </a:r>
            <a:r>
              <a:rPr lang="en-US" sz="2800" dirty="0" smtClean="0"/>
              <a:t>4 </a:t>
            </a:r>
            <a:r>
              <a:rPr lang="en-US" sz="2800" dirty="0" smtClean="0"/>
              <a:t>– interpret a bar graph with frequency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724400" cy="4525963"/>
          </a:xfrm>
        </p:spPr>
        <p:txBody>
          <a:bodyPr/>
          <a:lstStyle/>
          <a:p>
            <a:r>
              <a:rPr lang="en-US" sz="2000" dirty="0" smtClean="0"/>
              <a:t>Which color/colors were least favorite?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How many people were surveyed?</a:t>
            </a:r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How many people liked red or green?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http://faculty.elgin.edu/dkernler/statistics/ch02/images/freqb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1100" y="1066800"/>
            <a:ext cx="4152900" cy="2819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505200"/>
            <a:ext cx="7543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p. 789 # 1-9, 12 ,14, 18, 24 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1143000"/>
            <a:ext cx="480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HOMEWORK ASSIGNMENT: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was a larger survey done of 200,000 women and they reported 15% of women had been unfaithful.</a:t>
            </a:r>
          </a:p>
          <a:p>
            <a:r>
              <a:rPr lang="en-US" dirty="0" smtClean="0"/>
              <a:t>What does this mean?</a:t>
            </a:r>
          </a:p>
          <a:p>
            <a:r>
              <a:rPr lang="en-US" dirty="0" smtClean="0"/>
              <a:t>Which survey should be believed?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14.1 Organizing &amp; Visualizing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Probability and Statistics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Ms. </a:t>
            </a:r>
            <a:r>
              <a:rPr lang="en-US" dirty="0" err="1" smtClean="0">
                <a:solidFill>
                  <a:schemeClr val="tx1"/>
                </a:solidFill>
              </a:rPr>
              <a:t>DiMarzio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86106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 smtClean="0"/>
          </a:p>
          <a:p>
            <a:r>
              <a:rPr lang="en-US" sz="3200" dirty="0" smtClean="0"/>
              <a:t>We are going to study </a:t>
            </a:r>
            <a:r>
              <a:rPr lang="en-US" sz="3200" u="sng" dirty="0" smtClean="0"/>
              <a:t>Statistics</a:t>
            </a:r>
            <a:r>
              <a:rPr lang="en-US" sz="3200" dirty="0" smtClean="0"/>
              <a:t> – area of math in which we are interested in gathering, organizing, analyzing and making predictions from data.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dirty="0"/>
          </a:p>
          <a:p>
            <a:r>
              <a:rPr lang="en-US" sz="3200" u="sng" dirty="0" smtClean="0"/>
              <a:t>Data:</a:t>
            </a:r>
            <a:r>
              <a:rPr lang="en-US" sz="3200" dirty="0" smtClean="0"/>
              <a:t>  numerical information.</a:t>
            </a:r>
            <a:endParaRPr lang="en-US" sz="32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45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What is the difference between a sample and population?</a:t>
            </a:r>
          </a:p>
          <a:p>
            <a:endParaRPr lang="en-US" sz="3200" dirty="0" smtClean="0"/>
          </a:p>
          <a:p>
            <a:r>
              <a:rPr lang="en-US" sz="3200" dirty="0" smtClean="0"/>
              <a:t>A </a:t>
            </a:r>
            <a:r>
              <a:rPr lang="en-US" sz="3200" u="sng" dirty="0" smtClean="0"/>
              <a:t>Population </a:t>
            </a:r>
            <a:r>
              <a:rPr lang="en-US" sz="3200" dirty="0" smtClean="0"/>
              <a:t> is everyone/everything being considered.  </a:t>
            </a:r>
          </a:p>
          <a:p>
            <a:endParaRPr lang="en-US" sz="2800" dirty="0" smtClean="0"/>
          </a:p>
          <a:p>
            <a:r>
              <a:rPr lang="en-US" sz="2800" dirty="0" smtClean="0"/>
              <a:t>For example:  In the survey on married women, the population is </a:t>
            </a:r>
            <a:r>
              <a:rPr lang="en-US" sz="2800" u="sng" dirty="0" smtClean="0"/>
              <a:t>all </a:t>
            </a:r>
            <a:r>
              <a:rPr lang="en-US" sz="2800" dirty="0" smtClean="0"/>
              <a:t>married women.</a:t>
            </a:r>
          </a:p>
          <a:p>
            <a:r>
              <a:rPr lang="en-US" sz="2800" dirty="0" smtClean="0"/>
              <a:t>Not always realistic to get all of the population surveyed.</a:t>
            </a:r>
          </a:p>
          <a:p>
            <a:endParaRPr lang="en-US" sz="3200" dirty="0" smtClean="0"/>
          </a:p>
          <a:p>
            <a:r>
              <a:rPr lang="en-US" sz="3200" dirty="0" smtClean="0"/>
              <a:t>A </a:t>
            </a:r>
            <a:r>
              <a:rPr lang="en-US" sz="3200" u="sng" dirty="0" smtClean="0"/>
              <a:t>Sample</a:t>
            </a:r>
            <a:r>
              <a:rPr lang="en-US" sz="3200" dirty="0" smtClean="0"/>
              <a:t>  is a part of a population.  </a:t>
            </a:r>
          </a:p>
          <a:p>
            <a:r>
              <a:rPr lang="en-US" sz="3200" dirty="0" smtClean="0"/>
              <a:t>This is more realistic in some situations to use.</a:t>
            </a:r>
          </a:p>
          <a:p>
            <a:r>
              <a:rPr lang="en-US" sz="3200" dirty="0" smtClean="0"/>
              <a:t>The sample should be typical of the population as a whole.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0"/>
            <a:ext cx="85344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Biased</a:t>
            </a:r>
            <a:r>
              <a:rPr lang="en-US" sz="2800" dirty="0" smtClean="0"/>
              <a:t>  a sample is biased if it does not accurately reflect the population as a whole with regard to the data we are gathering. </a:t>
            </a:r>
            <a:r>
              <a:rPr lang="en-US" sz="2800" i="1" dirty="0" smtClean="0"/>
              <a:t>Bias often happens if we use poor sampling techniques.</a:t>
            </a:r>
          </a:p>
          <a:p>
            <a:endParaRPr lang="en-US" sz="2800" dirty="0"/>
          </a:p>
          <a:p>
            <a:r>
              <a:rPr lang="en-US" sz="2800" b="1" dirty="0" smtClean="0"/>
              <a:t>2 types of bias:</a:t>
            </a:r>
          </a:p>
          <a:p>
            <a:pPr marL="342900" indent="-342900">
              <a:buAutoNum type="arabicPeriod"/>
            </a:pPr>
            <a:r>
              <a:rPr lang="en-US" sz="2800" b="1" u="sng" dirty="0" smtClean="0"/>
              <a:t>Selection bias.</a:t>
            </a:r>
            <a:r>
              <a:rPr lang="en-US" sz="2800" b="1" dirty="0" smtClean="0"/>
              <a:t>  </a:t>
            </a:r>
            <a:r>
              <a:rPr lang="en-US" sz="2800" dirty="0" smtClean="0"/>
              <a:t>This is the way we choose who will be in our sample.</a:t>
            </a:r>
          </a:p>
          <a:p>
            <a:pPr marL="342900" indent="-342900"/>
            <a:r>
              <a:rPr lang="en-US" sz="2800" dirty="0" smtClean="0"/>
              <a:t>Example 1:  A phone survey on a Wednesday afternoon.  Who will be home?</a:t>
            </a:r>
          </a:p>
          <a:p>
            <a:pPr marL="342900" indent="-342900"/>
            <a:r>
              <a:rPr lang="en-US" sz="2800" dirty="0" smtClean="0"/>
              <a:t>Example 2:  Call in surveys to news shows or radio stations.</a:t>
            </a:r>
            <a:endParaRPr lang="en-US" sz="2800" dirty="0"/>
          </a:p>
          <a:p>
            <a:pPr marL="342900" indent="-342900">
              <a:buAutoNum type="arabicPeriod" startAt="2"/>
            </a:pPr>
            <a:r>
              <a:rPr lang="en-US" sz="2800" b="1" u="sng" dirty="0" smtClean="0"/>
              <a:t>Leading question bias</a:t>
            </a:r>
            <a:r>
              <a:rPr lang="en-US" sz="2800" dirty="0" smtClean="0"/>
              <a:t>:  The way we ask a question.</a:t>
            </a:r>
          </a:p>
          <a:p>
            <a:pPr marL="342900" indent="-342900"/>
            <a:r>
              <a:rPr lang="en-US" sz="2800" dirty="0" smtClean="0"/>
              <a:t>Example:  Will you support Mayor Smith after his recent arrest?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990600"/>
            <a:ext cx="762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Homework :  </a:t>
            </a:r>
          </a:p>
          <a:p>
            <a:endParaRPr lang="en-US" sz="3600" dirty="0"/>
          </a:p>
          <a:p>
            <a:r>
              <a:rPr lang="en-US" sz="3600" dirty="0" smtClean="0"/>
              <a:t>14.1 Examples worksheet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362200"/>
            <a:ext cx="8229600" cy="1143000"/>
          </a:xfrm>
        </p:spPr>
        <p:txBody>
          <a:bodyPr/>
          <a:lstStyle/>
          <a:p>
            <a:r>
              <a:rPr lang="en-US" dirty="0" smtClean="0"/>
              <a:t>Notes Part 2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1037</Words>
  <Application>Microsoft Office PowerPoint</Application>
  <PresentationFormat>On-screen Show (4:3)</PresentationFormat>
  <Paragraphs>196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Introduction</vt:lpstr>
      <vt:lpstr>Things to consider when looking at data…</vt:lpstr>
      <vt:lpstr>What about this?</vt:lpstr>
      <vt:lpstr>14.1 Organizing &amp; Visualizing Data</vt:lpstr>
      <vt:lpstr>Slide 5</vt:lpstr>
      <vt:lpstr>Slide 6</vt:lpstr>
      <vt:lpstr>Slide 7</vt:lpstr>
      <vt:lpstr>Slide 8</vt:lpstr>
      <vt:lpstr>Notes Part 2</vt:lpstr>
      <vt:lpstr>ORGANIZING DATA</vt:lpstr>
      <vt:lpstr>What do you do with the data you collect?</vt:lpstr>
      <vt:lpstr>Slide 12</vt:lpstr>
      <vt:lpstr>Slide 13</vt:lpstr>
      <vt:lpstr>Slide 14</vt:lpstr>
      <vt:lpstr>Slide 15</vt:lpstr>
      <vt:lpstr>Slide 16</vt:lpstr>
      <vt:lpstr>Which type of graph to use?</vt:lpstr>
      <vt:lpstr>Slide 18</vt:lpstr>
      <vt:lpstr>Example 1 – construct frequency table, relative frequency table, bar graph</vt:lpstr>
      <vt:lpstr>Example 2 – construct bar graph for relative frequency</vt:lpstr>
      <vt:lpstr>Example 3 – construct histogram for weight gain of 10 people.  Use a ‘class width’ (range) of 2, starting at 0</vt:lpstr>
      <vt:lpstr>Example 4 – interpret a bar graph with frequency</vt:lpstr>
      <vt:lpstr>Slide 23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14.1 Organizing &amp; Visualizing Data</dc:title>
  <dc:creator>Karen Jones</dc:creator>
  <cp:lastModifiedBy>jdimarzio</cp:lastModifiedBy>
  <cp:revision>66</cp:revision>
  <dcterms:created xsi:type="dcterms:W3CDTF">2009-09-09T23:25:49Z</dcterms:created>
  <dcterms:modified xsi:type="dcterms:W3CDTF">2014-11-25T17:11:23Z</dcterms:modified>
</cp:coreProperties>
</file>